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61" r:id="rId12"/>
  </p:sldIdLst>
  <p:sldSz cx="10696575" cy="7562850"/>
  <p:notesSz cx="7562850" cy="106965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FFA5"/>
    <a:srgbClr val="2EA711"/>
    <a:srgbClr val="53B960"/>
    <a:srgbClr val="71E448"/>
    <a:srgbClr val="0CF449"/>
    <a:srgbClr val="6DCCE1"/>
    <a:srgbClr val="FCB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>
      <p:cViewPr varScale="1">
        <p:scale>
          <a:sx n="101" d="100"/>
          <a:sy n="101" d="100"/>
        </p:scale>
        <p:origin x="1092" y="15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71487" y="2135596"/>
            <a:ext cx="9220199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600" b="1" kern="0" spc="-400" dirty="0" smtClean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 </a:t>
            </a:r>
            <a:r>
              <a:rPr lang="en-US" sz="66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6600" b="1" kern="0" spc="-400" dirty="0" smtClean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건강</a:t>
            </a:r>
            <a:r>
              <a:rPr lang="en-US" sz="6600" b="1" kern="0" spc="-400" dirty="0" err="1" smtClean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마을</a:t>
            </a:r>
            <a:r>
              <a:rPr lang="en-US" sz="6600" b="1" kern="0" spc="-400" dirty="0" smtClean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sz="6600" b="1" kern="0" spc="-400" dirty="0" err="1" smtClean="0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사전안전교육</a:t>
            </a:r>
            <a:endParaRPr lang="en-US" sz="6600" b="1" dirty="0">
              <a:solidFill>
                <a:srgbClr val="2EA711"/>
              </a:solidFill>
              <a:latin typeface="굴림" panose="020B0600000101010101" pitchFamily="50" charset="-127"/>
              <a:ea typeface="굴림" panose="020B0600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1007" name="그룹 1007"/>
          <p:cNvGrpSpPr/>
          <p:nvPr/>
        </p:nvGrpSpPr>
        <p:grpSpPr>
          <a:xfrm>
            <a:off x="0" y="5838825"/>
            <a:ext cx="10696574" cy="1724025"/>
            <a:chOff x="-119468" y="5648675"/>
            <a:chExt cx="10814706" cy="213061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0CF44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19468" y="5648675"/>
              <a:ext cx="10814706" cy="2130613"/>
            </a:xfrm>
            <a:prstGeom prst="rect">
              <a:avLst/>
            </a:prstGeom>
          </p:spPr>
        </p:pic>
      </p:grpSp>
      <p:sp>
        <p:nvSpPr>
          <p:cNvPr id="22" name="해 21"/>
          <p:cNvSpPr/>
          <p:nvPr/>
        </p:nvSpPr>
        <p:spPr>
          <a:xfrm rot="1626692">
            <a:off x="-791249" y="-925565"/>
            <a:ext cx="2617310" cy="2667787"/>
          </a:xfrm>
          <a:prstGeom prst="sun">
            <a:avLst/>
          </a:prstGeom>
          <a:solidFill>
            <a:srgbClr val="FCB221"/>
          </a:solidFill>
          <a:ln>
            <a:solidFill>
              <a:srgbClr val="FCB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구름 1"/>
          <p:cNvSpPr/>
          <p:nvPr/>
        </p:nvSpPr>
        <p:spPr>
          <a:xfrm rot="419783">
            <a:off x="1968505" y="487636"/>
            <a:ext cx="1738313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구름 12"/>
          <p:cNvSpPr/>
          <p:nvPr/>
        </p:nvSpPr>
        <p:spPr>
          <a:xfrm rot="419783">
            <a:off x="9835176" y="1509712"/>
            <a:ext cx="1319755" cy="79456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구름 13"/>
          <p:cNvSpPr/>
          <p:nvPr/>
        </p:nvSpPr>
        <p:spPr>
          <a:xfrm rot="419783">
            <a:off x="-529360" y="4326988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구름 15"/>
          <p:cNvSpPr/>
          <p:nvPr/>
        </p:nvSpPr>
        <p:spPr>
          <a:xfrm rot="419783">
            <a:off x="3612278" y="-408403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784" y="156704"/>
            <a:ext cx="5047071" cy="640027"/>
          </a:xfrm>
          <a:prstGeom prst="rect">
            <a:avLst/>
          </a:prstGeom>
        </p:spPr>
      </p:pic>
      <p:pic>
        <p:nvPicPr>
          <p:cNvPr id="12" name="그림 11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252" y="3382439"/>
            <a:ext cx="51624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93454" y="98043"/>
            <a:ext cx="6018508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나는야 야구선수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사진</a:t>
            </a:r>
            <a:endParaRPr lang="ko-KR" altLang="en-US" dirty="0"/>
          </a:p>
        </p:txBody>
      </p:sp>
      <p:pic>
        <p:nvPicPr>
          <p:cNvPr id="34" name="그림 33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8" t="17246" b="13906"/>
          <a:stretch/>
        </p:blipFill>
        <p:spPr>
          <a:xfrm rot="5400000">
            <a:off x="5415684" y="2406088"/>
            <a:ext cx="5219722" cy="4145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그림 24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847" y="34990"/>
            <a:ext cx="3370270" cy="1905000"/>
          </a:xfrm>
          <a:prstGeom prst="rect">
            <a:avLst/>
          </a:prstGeom>
        </p:spPr>
      </p:pic>
      <p:grpSp>
        <p:nvGrpSpPr>
          <p:cNvPr id="27" name="그룹 26"/>
          <p:cNvGrpSpPr/>
          <p:nvPr/>
        </p:nvGrpSpPr>
        <p:grpSpPr>
          <a:xfrm>
            <a:off x="90487" y="1502515"/>
            <a:ext cx="5346700" cy="5515535"/>
            <a:chOff x="90487" y="1502515"/>
            <a:chExt cx="5346700" cy="5515535"/>
          </a:xfrm>
        </p:grpSpPr>
        <p:sp>
          <p:nvSpPr>
            <p:cNvPr id="30" name="TextBox 29"/>
            <p:cNvSpPr txBox="1"/>
            <p:nvPr/>
          </p:nvSpPr>
          <p:spPr>
            <a:xfrm>
              <a:off x="700087" y="4848225"/>
              <a:ext cx="3932810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1. 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친구들이 </a:t>
              </a:r>
              <a:r>
                <a:rPr lang="ko-KR" altLang="en-US" b="1" kern="0" spc="-200" dirty="0" err="1" smtClean="0">
                  <a:latin typeface="굴림" panose="020B0600000101010101" pitchFamily="50" charset="-127"/>
                  <a:ea typeface="굴림" panose="020B0600000101010101" pitchFamily="50" charset="-127"/>
                </a:rPr>
                <a:t>콩주머니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던지기를 하고 있을 </a:t>
              </a:r>
              <a:endPara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때 친구들과 놀이판 사이로 지나가지 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 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않아요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2.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놀이가 끝난 후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, </a:t>
              </a:r>
              <a:r>
                <a:rPr lang="ko-KR" altLang="en-US" b="1" kern="0" spc="-200" dirty="0" err="1" smtClean="0">
                  <a:latin typeface="굴림" panose="020B0600000101010101" pitchFamily="50" charset="-127"/>
                  <a:ea typeface="굴림" panose="020B0600000101010101" pitchFamily="50" charset="-127"/>
                </a:rPr>
                <a:t>콩주머니를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제자리에 </a:t>
              </a:r>
              <a:endPara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정리해요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7693" y="2108016"/>
              <a:ext cx="4523394" cy="2054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700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나는야 튼튼한 야구선수 </a:t>
              </a:r>
              <a:r>
                <a:rPr lang="en-US" altLang="ko-KR" sz="1700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!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sz="1700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야구공을 던지는 투수가 되어보아요</a:t>
              </a:r>
              <a:r>
                <a:rPr lang="en-US" altLang="ko-KR" sz="1700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sz="1700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발자국 위</a:t>
              </a:r>
              <a:r>
                <a:rPr lang="ko-KR" altLang="en-US" sz="1700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에 </a:t>
              </a:r>
              <a:r>
                <a:rPr lang="ko-KR" altLang="en-US" sz="1700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서서 내 앞의 바구니에 있는 </a:t>
              </a:r>
              <a:endParaRPr lang="en-US" altLang="ko-KR" sz="1700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700" b="1" kern="0" spc="-200" dirty="0" err="1" smtClean="0">
                  <a:latin typeface="굴림" panose="020B0600000101010101" pitchFamily="50" charset="-127"/>
                  <a:ea typeface="굴림" panose="020B0600000101010101" pitchFamily="50" charset="-127"/>
                </a:rPr>
                <a:t>콩주머니를</a:t>
              </a:r>
              <a:r>
                <a:rPr lang="ko-KR" altLang="en-US" sz="1700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손으로 잡아 팔의 힘을 이용해</a:t>
              </a:r>
              <a:endParaRPr lang="en-US" altLang="ko-KR" sz="1700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700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동그라미 안으로 힘껏 던져보세요</a:t>
              </a:r>
              <a:r>
                <a:rPr lang="en-US" altLang="ko-KR" sz="1700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32" name="그룹 31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9" name="직사각형 48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0" name="해 49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4" name="그룹 43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7" name="직사각형 46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8" name="해 47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5" name="모서리가 둥근 직사각형 44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6" name="모서리가 둥근 직사각형 45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669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17689" y="1647825"/>
            <a:ext cx="9883598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000" b="1" kern="0" spc="-400" dirty="0" smtClean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 즐겁고 안전한</a:t>
            </a:r>
            <a:r>
              <a:rPr lang="en-US" altLang="ko-KR" sz="6000" b="1" kern="0" spc="-400" dirty="0" smtClean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6000" b="1" kern="0" spc="-400" dirty="0" smtClean="0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체험을 </a:t>
            </a:r>
            <a:r>
              <a:rPr lang="ko-KR" altLang="en-US" sz="6000" b="1" kern="0" spc="-400" dirty="0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해요 </a:t>
            </a:r>
            <a:r>
              <a:rPr lang="en-US" altLang="ko-KR" sz="6000" b="1" kern="0" spc="-400" dirty="0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!</a:t>
            </a:r>
            <a:endParaRPr lang="en-US" altLang="ko-KR" sz="6000" b="1" dirty="0">
              <a:solidFill>
                <a:srgbClr val="2EA711"/>
              </a:solidFill>
              <a:latin typeface="굴림" panose="020B0600000101010101" pitchFamily="50" charset="-127"/>
              <a:ea typeface="굴림" panose="020B0600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1007" name="그룹 1007"/>
          <p:cNvGrpSpPr/>
          <p:nvPr/>
        </p:nvGrpSpPr>
        <p:grpSpPr>
          <a:xfrm>
            <a:off x="0" y="5838825"/>
            <a:ext cx="10696574" cy="1724025"/>
            <a:chOff x="-119468" y="5648675"/>
            <a:chExt cx="10814706" cy="213061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0CF44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19468" y="5648675"/>
              <a:ext cx="10814706" cy="2130613"/>
            </a:xfrm>
            <a:prstGeom prst="rect">
              <a:avLst/>
            </a:prstGeom>
          </p:spPr>
        </p:pic>
      </p:grpSp>
      <p:sp>
        <p:nvSpPr>
          <p:cNvPr id="2" name="구름 1"/>
          <p:cNvSpPr/>
          <p:nvPr/>
        </p:nvSpPr>
        <p:spPr>
          <a:xfrm rot="419783">
            <a:off x="1968505" y="487636"/>
            <a:ext cx="1738313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구름 12"/>
          <p:cNvSpPr/>
          <p:nvPr/>
        </p:nvSpPr>
        <p:spPr>
          <a:xfrm rot="419783">
            <a:off x="9811365" y="1182584"/>
            <a:ext cx="1319755" cy="79456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구름 13"/>
          <p:cNvSpPr/>
          <p:nvPr/>
        </p:nvSpPr>
        <p:spPr>
          <a:xfrm rot="419783">
            <a:off x="2310878" y="4444275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구름 15"/>
          <p:cNvSpPr/>
          <p:nvPr/>
        </p:nvSpPr>
        <p:spPr>
          <a:xfrm rot="419783">
            <a:off x="3612278" y="-408403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해 14"/>
          <p:cNvSpPr/>
          <p:nvPr/>
        </p:nvSpPr>
        <p:spPr>
          <a:xfrm rot="1626692">
            <a:off x="-1014413" y="-1134934"/>
            <a:ext cx="2819400" cy="2959046"/>
          </a:xfrm>
          <a:prstGeom prst="sun">
            <a:avLst/>
          </a:prstGeom>
          <a:solidFill>
            <a:srgbClr val="FCB221"/>
          </a:solidFill>
          <a:ln>
            <a:solidFill>
              <a:srgbClr val="FCB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784" y="156704"/>
            <a:ext cx="5047071" cy="640027"/>
          </a:xfrm>
          <a:prstGeom prst="rect">
            <a:avLst/>
          </a:prstGeom>
        </p:spPr>
      </p:pic>
      <p:pic>
        <p:nvPicPr>
          <p:cNvPr id="12" name="그림 11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345" y="3062327"/>
            <a:ext cx="543230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6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-138113" y="107169"/>
            <a:ext cx="4506576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산부인과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사진</a:t>
            </a:r>
            <a:endParaRPr lang="ko-KR" altLang="en-US" dirty="0"/>
          </a:p>
        </p:txBody>
      </p:sp>
      <p:pic>
        <p:nvPicPr>
          <p:cNvPr id="34" name="그림 3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185" y="1976388"/>
            <a:ext cx="4827091" cy="5074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그림 27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847" y="34990"/>
            <a:ext cx="3370270" cy="1905000"/>
          </a:xfrm>
          <a:prstGeom prst="rect">
            <a:avLst/>
          </a:prstGeom>
        </p:spPr>
      </p:pic>
      <p:grpSp>
        <p:nvGrpSpPr>
          <p:cNvPr id="27" name="그룹 26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0" name="TextBox 29"/>
            <p:cNvSpPr txBox="1"/>
            <p:nvPr/>
          </p:nvSpPr>
          <p:spPr>
            <a:xfrm>
              <a:off x="700087" y="5215033"/>
              <a:ext cx="381000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산부인과 방을 들어갈 때 바닥에 턱이 </a:t>
              </a:r>
              <a:endPara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 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있으니 걸려 넘어지지 않도록 조심해요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2.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유모차는 한 명씩 사용해요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71487" y="2028825"/>
              <a:ext cx="4197350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이 곳은 아기가 태어나는 산부인과입니다 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!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초음파 기계를 이용해 엄마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배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속의 </a:t>
              </a:r>
              <a:endPara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태아 모습을 관찰하고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, 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err="1" smtClean="0">
                  <a:latin typeface="굴림" panose="020B0600000101010101" pitchFamily="50" charset="-127"/>
                  <a:ea typeface="굴림" panose="020B0600000101010101" pitchFamily="50" charset="-127"/>
                </a:rPr>
                <a:t>두근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ko-KR" altLang="en-US" b="1" kern="0" spc="-200" dirty="0" err="1" smtClean="0">
                  <a:latin typeface="굴림" panose="020B0600000101010101" pitchFamily="50" charset="-127"/>
                  <a:ea typeface="굴림" panose="020B0600000101010101" pitchFamily="50" charset="-127"/>
                </a:rPr>
                <a:t>두근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태아의 </a:t>
              </a:r>
              <a:r>
                <a:rPr lang="ko-KR" altLang="en-US" b="1" kern="0" spc="-200" dirty="0" err="1" smtClean="0">
                  <a:latin typeface="굴림" panose="020B0600000101010101" pitchFamily="50" charset="-127"/>
                  <a:ea typeface="굴림" panose="020B0600000101010101" pitchFamily="50" charset="-127"/>
                </a:rPr>
                <a:t>심장소리를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들어요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임산부 옷을 입고 임산부 체험도 할 수 있어요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32" name="그룹 31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0" name="직사각형 49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1" name="해 50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5" name="그룹 44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8" name="직사각형 47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9" name="해 48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6" name="모서리가 둥근 직사각형 45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7" name="모서리가 둥근 직사각형 46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0" y="123825"/>
            <a:ext cx="4506576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신생아실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사진</a:t>
            </a:r>
            <a:endParaRPr lang="ko-KR" altLang="en-US" dirty="0"/>
          </a:p>
        </p:txBody>
      </p:sp>
      <p:pic>
        <p:nvPicPr>
          <p:cNvPr id="25" name="그림 2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847" y="34990"/>
            <a:ext cx="3370270" cy="1905000"/>
          </a:xfrm>
          <a:prstGeom prst="rect">
            <a:avLst/>
          </a:prstGeom>
        </p:spPr>
      </p:pic>
      <p:pic>
        <p:nvPicPr>
          <p:cNvPr id="28" name="그림 27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185" y="2337123"/>
            <a:ext cx="4786984" cy="45733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7" name="그룹 26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0" name="TextBox 29"/>
            <p:cNvSpPr txBox="1"/>
            <p:nvPr/>
          </p:nvSpPr>
          <p:spPr>
            <a:xfrm>
              <a:off x="547687" y="5000625"/>
              <a:ext cx="425764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신생아 침대 아래 나무 발판이 있어요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 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 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나무 발판에서 올라오고 내려올 때 조심해요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신생아 침대 아래 나무 발판은 한 개에 </a:t>
              </a:r>
              <a:endPara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 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한 명씩만 올라가요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endParaRPr lang="ko-KR" alt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71487" y="2028825"/>
              <a:ext cx="4197350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err="1" smtClean="0">
                  <a:latin typeface="굴림" panose="020B0600000101010101" pitchFamily="50" charset="-127"/>
                  <a:ea typeface="굴림" panose="020B0600000101010101" pitchFamily="50" charset="-127"/>
                </a:rPr>
                <a:t>응애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~ </a:t>
              </a:r>
              <a:r>
                <a:rPr lang="ko-KR" altLang="en-US" b="1" kern="0" spc="-200" dirty="0" err="1" smtClean="0">
                  <a:latin typeface="굴림" panose="020B0600000101010101" pitchFamily="50" charset="-127"/>
                  <a:ea typeface="굴림" panose="020B0600000101010101" pitchFamily="50" charset="-127"/>
                </a:rPr>
                <a:t>응애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~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아기가 태어났어요 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!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엄마 배 속에서 태어난 작고 귀여운 아기들에게 우유도 먹이고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,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기저귀도 갈아주며 신생아를 돌봐 주세요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포대기로 아기를 업어줄 수도 있어요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32" name="그룹 31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9" name="직사각형 48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0" name="해 49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4" name="그룹 43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7" name="직사각형 46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8" name="해 47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5" name="모서리가 둥근 직사각형 44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6" name="모서리가 둥근 직사각형 45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018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0" y="89567"/>
            <a:ext cx="4506576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정형외과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사진</a:t>
            </a:r>
            <a:endParaRPr lang="ko-KR" altLang="en-US" dirty="0"/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185" y="2065286"/>
            <a:ext cx="4872184" cy="4845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그림 3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639" y="41606"/>
            <a:ext cx="3453530" cy="1869532"/>
          </a:xfrm>
          <a:prstGeom prst="rect">
            <a:avLst/>
          </a:prstGeom>
        </p:spPr>
      </p:pic>
      <p:grpSp>
        <p:nvGrpSpPr>
          <p:cNvPr id="27" name="그룹 26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0" name="TextBox 29"/>
            <p:cNvSpPr txBox="1"/>
            <p:nvPr/>
          </p:nvSpPr>
          <p:spPr>
            <a:xfrm>
              <a:off x="700087" y="5215033"/>
              <a:ext cx="381000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목발을 사용할 때는 넘어지지 않도록 </a:t>
              </a:r>
              <a:endPara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 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조심해요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2.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침대에서 뛰거나 뛰어내리지 않아요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71487" y="2366397"/>
              <a:ext cx="419735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정형외과 의사가 되어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신체부위별 뼈에 대해 알아보고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,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환자의 다리에 붕대를 감아요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endPara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환자가 되어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목발을 이용할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수 있어요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32" name="그룹 31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0" name="직사각형 49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1" name="해 50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5" name="그룹 44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8" name="직사각형 47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9" name="해 48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6" name="모서리가 둥근 직사각형 45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7" name="모서리가 둥근 직사각형 46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020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-939110" y="142755"/>
            <a:ext cx="4506576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   치과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사진</a:t>
            </a:r>
            <a:endParaRPr lang="ko-KR" altLang="en-US" dirty="0"/>
          </a:p>
        </p:txBody>
      </p:sp>
      <p:pic>
        <p:nvPicPr>
          <p:cNvPr id="26" name="그림 2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195" y="197384"/>
            <a:ext cx="3087084" cy="1659139"/>
          </a:xfrm>
          <a:prstGeom prst="rect">
            <a:avLst/>
          </a:prstGeom>
        </p:spPr>
      </p:pic>
      <p:pic>
        <p:nvPicPr>
          <p:cNvPr id="28" name="그림 27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510" y="2412501"/>
            <a:ext cx="4589915" cy="4188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7" name="그룹 26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0" name="TextBox 29"/>
            <p:cNvSpPr txBox="1"/>
            <p:nvPr/>
          </p:nvSpPr>
          <p:spPr>
            <a:xfrm>
              <a:off x="700087" y="5215033"/>
              <a:ext cx="381000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치과 의자에 바른 자세로 누워요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2.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치과 의자에 올라가고 내려올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때 </a:t>
              </a:r>
              <a:endPara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   조심해요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71487" y="2181225"/>
              <a:ext cx="419735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위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~</a:t>
              </a:r>
              <a:r>
                <a:rPr lang="ko-KR" altLang="en-US" b="1" kern="0" spc="-200" dirty="0" err="1" smtClean="0">
                  <a:latin typeface="굴림" panose="020B0600000101010101" pitchFamily="50" charset="-127"/>
                  <a:ea typeface="굴림" panose="020B0600000101010101" pitchFamily="50" charset="-127"/>
                </a:rPr>
                <a:t>잉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!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위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~</a:t>
              </a:r>
              <a:r>
                <a:rPr lang="ko-KR" altLang="en-US" b="1" kern="0" spc="-200" dirty="0" err="1" smtClean="0">
                  <a:latin typeface="굴림" panose="020B0600000101010101" pitchFamily="50" charset="-127"/>
                  <a:ea typeface="굴림" panose="020B0600000101010101" pitchFamily="50" charset="-127"/>
                </a:rPr>
                <a:t>잉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!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치아를 치료해주는 치과의사로 변신해서 </a:t>
              </a:r>
              <a:endPara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환자들의 충치를 치료하고 </a:t>
              </a:r>
              <a:endPara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올바른 이 닦기 방법에 대해서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알아보아요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32" name="그룹 31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9" name="직사각형 48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0" name="해 49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4" name="그룹 43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7" name="직사각형 46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8" name="해 47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5" name="모서리가 둥근 직사각형 44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6" name="모서리가 둥근 직사각형 45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662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88628" y="97990"/>
            <a:ext cx="4506576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</a:t>
            </a:r>
            <a:r>
              <a:rPr lang="en-US" altLang="ko-KR" sz="6600" b="1" kern="0" spc="-300" dirty="0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VR </a:t>
            </a:r>
            <a:r>
              <a:rPr lang="ko-KR" altLang="en-US" sz="6600" b="1" kern="0" spc="-300" dirty="0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수술실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사진</a:t>
            </a:r>
            <a:endParaRPr lang="ko-KR" altLang="en-US" dirty="0"/>
          </a:p>
        </p:txBody>
      </p:sp>
      <p:pic>
        <p:nvPicPr>
          <p:cNvPr id="25" name="그림 2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899" y="75063"/>
            <a:ext cx="3370270" cy="1905000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163" y="2409825"/>
            <a:ext cx="4546005" cy="41899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7" name="그룹 26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0" name="TextBox 29"/>
            <p:cNvSpPr txBox="1"/>
            <p:nvPr/>
          </p:nvSpPr>
          <p:spPr>
            <a:xfrm>
              <a:off x="700087" y="5215033"/>
              <a:ext cx="381000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1. VR</a:t>
              </a:r>
              <a:r>
                <a:rPr lang="ko-KR" altLang="en-US" b="1" kern="0" spc="-200" dirty="0" err="1" smtClean="0">
                  <a:latin typeface="굴림" panose="020B0600000101010101" pitchFamily="50" charset="-127"/>
                  <a:ea typeface="굴림" panose="020B0600000101010101" pitchFamily="50" charset="-127"/>
                </a:rPr>
                <a:t>헤드셋을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쓰고 장난하면 넘어질 수 </a:t>
              </a:r>
              <a:endPara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 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있으니 조심해요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2.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ko-KR" altLang="en-US" b="1" kern="0" spc="-200" dirty="0" err="1" smtClean="0">
                  <a:latin typeface="굴림" panose="020B0600000101010101" pitchFamily="50" charset="-127"/>
                  <a:ea typeface="굴림" panose="020B0600000101010101" pitchFamily="50" charset="-127"/>
                </a:rPr>
                <a:t>안전가드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울타리를 넘어가지 않아요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71487" y="2028825"/>
              <a:ext cx="4197350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err="1" smtClean="0">
                  <a:latin typeface="굴림" panose="020B0600000101010101" pitchFamily="50" charset="-127"/>
                  <a:ea typeface="굴림" panose="020B0600000101010101" pitchFamily="50" charset="-127"/>
                </a:rPr>
                <a:t>헬로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ko-KR" altLang="en-US" b="1" kern="0" spc="-200" dirty="0" err="1" smtClean="0">
                  <a:latin typeface="굴림" panose="020B0600000101010101" pitchFamily="50" charset="-127"/>
                  <a:ea typeface="굴림" panose="020B0600000101010101" pitchFamily="50" charset="-127"/>
                </a:rPr>
                <a:t>카봇과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함께 수술실을 탐험해요 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!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VR</a:t>
              </a:r>
              <a:r>
                <a:rPr lang="ko-KR" altLang="en-US" b="1" kern="0" spc="-200" dirty="0" err="1" smtClean="0">
                  <a:latin typeface="굴림" panose="020B0600000101010101" pitchFamily="50" charset="-127"/>
                  <a:ea typeface="굴림" panose="020B0600000101010101" pitchFamily="50" charset="-127"/>
                </a:rPr>
                <a:t>헤드셋을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쓰면 순식간에 </a:t>
              </a:r>
              <a:r>
                <a:rPr lang="ko-KR" altLang="en-US" b="1" kern="0" spc="-200" dirty="0" err="1" smtClean="0">
                  <a:latin typeface="굴림" panose="020B0600000101010101" pitchFamily="50" charset="-127"/>
                  <a:ea typeface="굴림" panose="020B0600000101010101" pitchFamily="50" charset="-127"/>
                </a:rPr>
                <a:t>뿅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! </a:t>
              </a:r>
              <a:endPara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병원 수술실로 이동할 수 있어요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수술실에서 병원 장비와 시설을 둘러보며</a:t>
              </a:r>
              <a:endPara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수술실을 탐험해요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32" name="그룹 31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9" name="직사각형 48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0" name="해 49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4" name="그룹 43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7" name="직사각형 46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8" name="해 47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5" name="모서리가 둥근 직사각형 44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6" name="모서리가 둥근 직사각형 45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762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14250" y="112931"/>
            <a:ext cx="4740628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6600" b="1" kern="0" spc="-300" dirty="0" err="1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꿈누리약국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사진</a:t>
            </a:r>
            <a:endParaRPr lang="ko-KR" altLang="en-US" dirty="0"/>
          </a:p>
        </p:txBody>
      </p:sp>
      <p:pic>
        <p:nvPicPr>
          <p:cNvPr id="25" name="그림 2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847" y="34990"/>
            <a:ext cx="3370270" cy="1905000"/>
          </a:xfrm>
          <a:prstGeom prst="rect">
            <a:avLst/>
          </a:prstGeom>
        </p:spPr>
      </p:pic>
      <p:pic>
        <p:nvPicPr>
          <p:cNvPr id="34" name="그림 3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184" y="2242463"/>
            <a:ext cx="4856687" cy="420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7" name="그룹 26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0" name="TextBox 29"/>
            <p:cNvSpPr txBox="1"/>
            <p:nvPr/>
          </p:nvSpPr>
          <p:spPr>
            <a:xfrm>
              <a:off x="700087" y="5361128"/>
              <a:ext cx="3810000" cy="858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자동포장기에 손을 데일 수 있으니 꼭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endPara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 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선생님과 함께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사용해요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71487" y="2179499"/>
              <a:ext cx="419735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나는야 </a:t>
              </a:r>
              <a:r>
                <a:rPr lang="ko-KR" altLang="en-US" b="1" kern="0" spc="-200" dirty="0" err="1" smtClean="0">
                  <a:latin typeface="굴림" panose="020B0600000101010101" pitchFamily="50" charset="-127"/>
                  <a:ea typeface="굴림" panose="020B0600000101010101" pitchFamily="50" charset="-127"/>
                </a:rPr>
                <a:t>꿈누리약국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약사 선생님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!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약사가 되어 약 봉투에 약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(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비타민 캔디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)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을 넣어 자동 포장기로 포장해 약을 판매해 보아요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손님이 되어 증상에 맞는 약을 구입해요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32" name="그룹 31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9" name="직사각형 48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0" name="해 49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4" name="그룹 43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7" name="직사각형 46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8" name="해 47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5" name="모서리가 둥근 직사각형 44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6" name="모서리가 둥근 직사각형 45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096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73081" y="271506"/>
            <a:ext cx="5658243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4800" b="1" kern="0" spc="-300" dirty="0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나는 얼마나 자랐을까</a:t>
            </a:r>
            <a:r>
              <a:rPr lang="en-US" altLang="ko-KR" sz="4800" b="1" kern="0" spc="-300" dirty="0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?</a:t>
            </a:r>
            <a:endParaRPr lang="en-US" sz="48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사진</a:t>
            </a:r>
            <a:endParaRPr lang="ko-KR" altLang="en-US" dirty="0"/>
          </a:p>
        </p:txBody>
      </p:sp>
      <p:pic>
        <p:nvPicPr>
          <p:cNvPr id="25" name="그림 2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847" y="34990"/>
            <a:ext cx="3370270" cy="1905000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695" y="2138104"/>
            <a:ext cx="4225253" cy="4902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7" name="그룹 26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0" name="TextBox 29"/>
            <p:cNvSpPr txBox="1"/>
            <p:nvPr/>
          </p:nvSpPr>
          <p:spPr>
            <a:xfrm>
              <a:off x="700087" y="5305425"/>
              <a:ext cx="381000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1. 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키와 몸무게를 잴 때는 한 명씩 </a:t>
              </a:r>
              <a:endPara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차례차례 해요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2.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자동 기계를 안전하게 다뤄주세요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7693" y="2257425"/>
              <a:ext cx="4523394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700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나는 얼마나 </a:t>
              </a:r>
              <a:r>
                <a:rPr lang="ko-KR" altLang="en-US" sz="1700" b="1" kern="0" spc="-200" dirty="0" err="1" smtClean="0">
                  <a:latin typeface="굴림" panose="020B0600000101010101" pitchFamily="50" charset="-127"/>
                  <a:ea typeface="굴림" panose="020B0600000101010101" pitchFamily="50" charset="-127"/>
                </a:rPr>
                <a:t>자랐을까요</a:t>
              </a:r>
              <a:r>
                <a:rPr lang="en-US" altLang="ko-KR" sz="1700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?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sz="1700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키와 몸무게를 잴 수 있는 기계에 올라서서 </a:t>
              </a:r>
              <a:endParaRPr lang="en-US" altLang="ko-KR" sz="1700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700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앞을 보고 바른 자세로 서서 기다리면 </a:t>
              </a:r>
              <a:endParaRPr lang="en-US" altLang="ko-KR" sz="1700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700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내 키와 몸무게를 측정할 수 있어요</a:t>
              </a:r>
              <a:r>
                <a:rPr lang="en-US" altLang="ko-KR" sz="1700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32" name="그룹 31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9" name="직사각형 48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0" name="해 49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4" name="그룹 43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7" name="직사각형 46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8" name="해 47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5" name="모서리가 둥근 직사각형 44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6" name="모서리가 둥근 직사각형 45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251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61949" y="83024"/>
            <a:ext cx="52578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 err="1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꿈누리</a:t>
            </a:r>
            <a:r>
              <a:rPr lang="ko-KR" altLang="en-US" sz="6600" b="1" kern="0" spc="-300" dirty="0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체육관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사진</a:t>
            </a:r>
            <a:endParaRPr lang="ko-KR" altLang="en-US" dirty="0"/>
          </a:p>
        </p:txBody>
      </p:sp>
      <p:pic>
        <p:nvPicPr>
          <p:cNvPr id="25" name="그림 2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847" y="34990"/>
            <a:ext cx="3370270" cy="1905000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757" y="2346152"/>
            <a:ext cx="4708859" cy="4200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7" name="그룹 26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0" name="TextBox 29"/>
            <p:cNvSpPr txBox="1"/>
            <p:nvPr/>
          </p:nvSpPr>
          <p:spPr>
            <a:xfrm>
              <a:off x="700087" y="5229225"/>
              <a:ext cx="381000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1.  </a:t>
              </a:r>
              <a:r>
                <a:rPr lang="ko-KR" altLang="en-US" b="1" kern="0" spc="-200" dirty="0" err="1" smtClean="0">
                  <a:latin typeface="굴림" panose="020B0600000101010101" pitchFamily="50" charset="-127"/>
                  <a:ea typeface="굴림" panose="020B0600000101010101" pitchFamily="50" charset="-127"/>
                </a:rPr>
                <a:t>리모콘을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손목에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찬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후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차례를 </a:t>
              </a:r>
              <a:endPara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기다려요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2.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발자국 스티커 위에서 활동해요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7693" y="2181225"/>
              <a:ext cx="4523394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700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건강 쑥쑥 </a:t>
              </a:r>
              <a:r>
                <a:rPr lang="en-US" altLang="ko-KR" sz="1700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! </a:t>
              </a:r>
              <a:r>
                <a:rPr lang="ko-KR" altLang="en-US" sz="1700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체력 쑥쑥 </a:t>
              </a:r>
              <a:r>
                <a:rPr lang="en-US" altLang="ko-KR" sz="1700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!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ko-KR" sz="1700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Wii </a:t>
              </a:r>
              <a:r>
                <a:rPr lang="ko-KR" altLang="en-US" sz="1700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프로그램을 활용하여</a:t>
              </a:r>
              <a:endParaRPr lang="en-US" altLang="ko-KR" sz="1700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700" b="1" kern="0" spc="-200" dirty="0" err="1" smtClean="0">
                  <a:latin typeface="굴림" panose="020B0600000101010101" pitchFamily="50" charset="-127"/>
                  <a:ea typeface="굴림" panose="020B0600000101010101" pitchFamily="50" charset="-127"/>
                </a:rPr>
                <a:t>리모콘에</a:t>
              </a:r>
              <a:r>
                <a:rPr lang="ko-KR" altLang="en-US" sz="1700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손목을 채운 후 </a:t>
              </a:r>
              <a:endParaRPr lang="en-US" altLang="ko-KR" sz="1700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700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화면을 보며 토끼처럼 빠르게 달리기를 해요</a:t>
              </a:r>
              <a:r>
                <a:rPr lang="en-US" altLang="ko-KR" sz="1700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32" name="그룹 31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9" name="직사각형 48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0" name="해 49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4" name="그룹 43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7" name="직사각형 46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8" name="해 47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5" name="모서리가 둥근 직사각형 44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6" name="모서리가 둥근 직사각형 45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143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470</Words>
  <Application>Microsoft Office PowerPoint</Application>
  <PresentationFormat>사용자 지정</PresentationFormat>
  <Paragraphs>102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7" baseType="lpstr">
      <vt:lpstr>?? ??</vt:lpstr>
      <vt:lpstr>굴림</vt:lpstr>
      <vt:lpstr>함초롬돋움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49</cp:revision>
  <dcterms:created xsi:type="dcterms:W3CDTF">2023-03-08T09:46:58Z</dcterms:created>
  <dcterms:modified xsi:type="dcterms:W3CDTF">2023-04-03T00:48:30Z</dcterms:modified>
</cp:coreProperties>
</file>