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9" r:id="rId2"/>
    <p:sldId id="264" r:id="rId3"/>
    <p:sldId id="286" r:id="rId4"/>
    <p:sldId id="287" r:id="rId5"/>
    <p:sldId id="288" r:id="rId6"/>
    <p:sldId id="290" r:id="rId7"/>
    <p:sldId id="292" r:id="rId8"/>
    <p:sldId id="293" r:id="rId9"/>
    <p:sldId id="296" r:id="rId10"/>
    <p:sldId id="300" r:id="rId11"/>
    <p:sldId id="298" r:id="rId12"/>
    <p:sldId id="302" r:id="rId13"/>
    <p:sldId id="282" r:id="rId14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939"/>
    <a:srgbClr val="0000FF"/>
    <a:srgbClr val="F6BEBF"/>
    <a:srgbClr val="008000"/>
    <a:srgbClr val="FF6600"/>
    <a:srgbClr val="004789"/>
    <a:srgbClr val="FFC000"/>
    <a:srgbClr val="FF7C80"/>
    <a:srgbClr val="7F7F7F"/>
    <a:srgbClr val="FF9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3" autoAdjust="0"/>
    <p:restoredTop sz="91074" autoAdjust="0"/>
  </p:normalViewPr>
  <p:slideViewPr>
    <p:cSldViewPr snapToGrid="0">
      <p:cViewPr varScale="1">
        <p:scale>
          <a:sx n="92" d="100"/>
          <a:sy n="92" d="100"/>
        </p:scale>
        <p:origin x="1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0AD3-34BD-43E2-90EC-FC42201D23C2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A315-6EFB-4529-928E-5E5E63E39B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09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18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4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29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12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49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94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A315-6EFB-4529-928E-5E5E63E39B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13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919472" y="0"/>
            <a:ext cx="7272528" cy="4764024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호기심마을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3" y="3303395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691"/>
            <a:ext cx="6096000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54881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374480" y="262536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베르누이 공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0581" y="2670870"/>
            <a:ext cx="50735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버튼을 누르고 페달을 밟은 후 둥근 손잡이를 잡고 바람의 방향을 조절하며 공을 띄워 골대에 넣어요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359188" y="1904264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8869" y="5624990"/>
            <a:ext cx="484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공의 위치를 잘 확인한 후 공을 가져와요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359188" y="490338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359188" y="3748984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38869" y="4481456"/>
            <a:ext cx="507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페달을 천천히 밟아요</a:t>
            </a:r>
            <a:r>
              <a:rPr lang="en-US" altLang="ko-KR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1471" r="854" b="-254"/>
          <a:stretch/>
        </p:blipFill>
        <p:spPr>
          <a:xfrm rot="5400000">
            <a:off x="106392" y="1193010"/>
            <a:ext cx="6203705" cy="44834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2759410" y="3138171"/>
            <a:ext cx="520539" cy="53286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2889415" y="2579117"/>
            <a:ext cx="520539" cy="53286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3062024" y="2020064"/>
            <a:ext cx="520539" cy="53286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4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896">
            <a:off x="3427446" y="1618197"/>
            <a:ext cx="520539" cy="53286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7222">
            <a:off x="3166566" y="4546246"/>
            <a:ext cx="600102" cy="4043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1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2241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00731" y="-101180"/>
            <a:ext cx="3946140" cy="23293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에너지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로드바이크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en-US" altLang="ko-K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3789" y="2573299"/>
            <a:ext cx="528166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자전거 페달을 밟아서 경주를 시작해요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페달을 돌려 화면에 나오는 자동차에 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/>
              <a:t> </a:t>
            </a:r>
            <a:r>
              <a:rPr lang="ko-KR" altLang="en-US" sz="1600" dirty="0" smtClean="0"/>
              <a:t>에너지를 전달해요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경주가 끝난 후 만들어진 에너지량을 확인해요</a:t>
            </a:r>
            <a:endParaRPr lang="en-US" altLang="ko-KR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661157" y="1886811"/>
            <a:ext cx="2537707" cy="678229"/>
            <a:chOff x="6994770" y="2163199"/>
            <a:chExt cx="2537707" cy="678229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770" y="2239444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19707" y="5863442"/>
            <a:ext cx="452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자전거를 </a:t>
            </a:r>
            <a:r>
              <a:rPr lang="ko-KR" altLang="en-US" sz="2000" b="1" dirty="0" err="1" smtClean="0"/>
              <a:t>조심히</a:t>
            </a:r>
            <a:r>
              <a:rPr lang="ko-KR" altLang="en-US" sz="2000" b="1" dirty="0" smtClean="0"/>
              <a:t> 타고 내려요</a:t>
            </a:r>
            <a:endParaRPr lang="en-US" altLang="ko-KR" sz="20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750486" y="5215872"/>
            <a:ext cx="2534070" cy="660064"/>
            <a:chOff x="6906760" y="2167977"/>
            <a:chExt cx="2534070" cy="660064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760" y="2226057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441564" y="2167977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36654" y="41454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21167" y="4811770"/>
            <a:ext cx="503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바른 자세로 자전거를 타요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8" y="1259877"/>
            <a:ext cx="6084431" cy="46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64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71656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44987" y="-46428"/>
            <a:ext cx="318100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기후환경</a:t>
            </a:r>
            <a:endParaRPr lang="en-US" altLang="ko-KR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대체에너지</a:t>
            </a:r>
            <a:r>
              <a:rPr lang="en-US" altLang="ko-K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706" y="2360015"/>
            <a:ext cx="516483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-</a:t>
            </a:r>
            <a:r>
              <a:rPr lang="ko-KR" altLang="en-US" dirty="0" smtClean="0"/>
              <a:t>바람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태양의 빛으로 </a:t>
            </a:r>
            <a:r>
              <a:rPr lang="ko-KR" altLang="en-US" dirty="0" err="1" smtClean="0"/>
              <a:t>만들수</a:t>
            </a:r>
            <a:r>
              <a:rPr lang="ko-KR" altLang="en-US" dirty="0" smtClean="0"/>
              <a:t> 있는 에너지에 대해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 알아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보아요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-</a:t>
            </a:r>
            <a:r>
              <a:rPr lang="ko-KR" altLang="en-US" dirty="0" err="1" smtClean="0"/>
              <a:t>풍선자동차</a:t>
            </a:r>
            <a:r>
              <a:rPr lang="en-US" altLang="ko-KR" dirty="0"/>
              <a:t>,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고무동력</a:t>
            </a:r>
            <a:r>
              <a:rPr lang="ko-KR" altLang="en-US" dirty="0" smtClean="0"/>
              <a:t> 자동차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태양광 로봇을 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직접 작동해 보아요 </a:t>
            </a:r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797021" y="1709606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97705" y="493261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97705" y="381305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3401" r="28978"/>
          <a:stretch/>
        </p:blipFill>
        <p:spPr>
          <a:xfrm rot="20852961">
            <a:off x="1027174" y="2842809"/>
            <a:ext cx="1374097" cy="1222464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3" y="4832402"/>
            <a:ext cx="1893762" cy="149308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5022" r="10859" b="10075"/>
          <a:stretch/>
        </p:blipFill>
        <p:spPr>
          <a:xfrm>
            <a:off x="3134195" y="4314279"/>
            <a:ext cx="2320277" cy="188299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22411" r="7904" b="16239"/>
          <a:stretch/>
        </p:blipFill>
        <p:spPr>
          <a:xfrm>
            <a:off x="1627473" y="725381"/>
            <a:ext cx="2743496" cy="152931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27714" r="7179" b="25899"/>
          <a:stretch/>
        </p:blipFill>
        <p:spPr>
          <a:xfrm flipH="1">
            <a:off x="2865341" y="2742927"/>
            <a:ext cx="2490853" cy="1039997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6980151" y="4487899"/>
            <a:ext cx="472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태양광 로봇을 소중하게 다뤄요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29" name="직사각형 28"/>
          <p:cNvSpPr/>
          <p:nvPr/>
        </p:nvSpPr>
        <p:spPr>
          <a:xfrm>
            <a:off x="6952673" y="5610302"/>
            <a:ext cx="5386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손전등은 </a:t>
            </a:r>
            <a:r>
              <a:rPr lang="ko-KR" altLang="en-US" dirty="0"/>
              <a:t>사용한 </a:t>
            </a:r>
            <a:r>
              <a:rPr lang="ko-KR" altLang="en-US" dirty="0" smtClean="0"/>
              <a:t>후 스위치를 눌러 끄고 정리해요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손전등은 얼굴에 비추지 않아요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25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3" y="2385754"/>
            <a:ext cx="5940911" cy="43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57211" y="-63177"/>
            <a:ext cx="31713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앨리스의 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꿈속으로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6744" y="2605032"/>
            <a:ext cx="50221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오목</a:t>
            </a:r>
            <a:r>
              <a:rPr lang="en-US" altLang="ko-KR" dirty="0"/>
              <a:t>, </a:t>
            </a:r>
            <a:r>
              <a:rPr lang="ko-KR" altLang="en-US" dirty="0"/>
              <a:t>볼록 거울에 비치는 모습을 여러방향에서 관찰해요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37251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51608" y="5518445"/>
            <a:ext cx="468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>
                <a:latin typeface="+mj-lt"/>
              </a:rPr>
              <a:t>거울 길을 통과할 때 순서대로 천천히 </a:t>
            </a:r>
            <a:endParaRPr lang="en-US" altLang="ko-KR" sz="20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>
                <a:latin typeface="+mj-lt"/>
              </a:rPr>
              <a:t>지나가요</a:t>
            </a:r>
            <a:r>
              <a:rPr lang="en-US" altLang="ko-KR" sz="2000" b="1" dirty="0">
                <a:latin typeface="+mj-lt"/>
              </a:rPr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737251" y="477120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37251" y="3516159"/>
            <a:ext cx="2547902" cy="661366"/>
            <a:chOff x="6984575" y="2176676"/>
            <a:chExt cx="2547902" cy="661366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76676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15032" y="424787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거울은 눈으로만 보아요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4" y="689956"/>
            <a:ext cx="4224383" cy="582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46245" y="-3477"/>
            <a:ext cx="3809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슝슝</a:t>
            </a: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바람공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발사</a:t>
            </a:r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6160" y="2605032"/>
            <a:ext cx="4851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투입구에 공을 넣고 버튼을 누르면 공이 발사돼요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63666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96160" y="5572285"/>
            <a:ext cx="437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/>
              <a:t>공을 밟으면 미끄러질 수 있으니 </a:t>
            </a:r>
            <a:endParaRPr lang="en-US" altLang="ko-KR" sz="2000" b="1" dirty="0"/>
          </a:p>
          <a:p>
            <a:pPr>
              <a:lnSpc>
                <a:spcPct val="120000"/>
              </a:lnSpc>
            </a:pPr>
            <a:r>
              <a:rPr lang="ko-KR" altLang="en-US" sz="2000" b="1" dirty="0"/>
              <a:t>조심조심 다녀요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636667" y="4846541"/>
            <a:ext cx="2537708" cy="654720"/>
            <a:chOff x="6902279" y="2154810"/>
            <a:chExt cx="2537708" cy="654720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279" y="2207546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440721" y="2154810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36667" y="348930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6160" y="4267767"/>
            <a:ext cx="48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투입구에 공을 너무 많이 넣으면 막혀요</a:t>
            </a:r>
            <a:r>
              <a:rPr lang="en-US" altLang="ko-KR" dirty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1" y="457200"/>
            <a:ext cx="5104014" cy="596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8" b="79224" l="31777" r="79442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447" r="16999" b="21218"/>
          <a:stretch/>
        </p:blipFill>
        <p:spPr>
          <a:xfrm rot="5400000">
            <a:off x="2497936" y="2641210"/>
            <a:ext cx="376989" cy="30463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8" b="79224" l="31777" r="79442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1" t="23447" r="16999" b="21218"/>
          <a:stretch/>
        </p:blipFill>
        <p:spPr>
          <a:xfrm rot="5400000">
            <a:off x="1558484" y="2452715"/>
            <a:ext cx="376989" cy="3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6 L -1.45833E-6 -7.40741E-6 C -0.00078 -0.00371 -0.00156 -0.00718 -0.00221 -0.01088 C -0.00299 -0.01436 -0.00416 -0.02014 -0.00455 -0.02408 C -0.00481 -0.02732 -0.00507 -0.03033 -0.0052 -0.03357 C -0.00507 -0.03936 -0.00507 -0.04514 -0.00455 -0.05093 C -0.00429 -0.05371 -0.00351 -0.05626 -0.00299 -0.0588 C -0.00169 -0.06598 -0.00273 -0.06158 0.00079 -0.07084 L 0.00222 -0.07477 C 0.00274 -0.07616 0.00313 -0.07778 0.00378 -0.07894 C 0.00443 -0.0801 0.00521 -0.08172 0.00599 -0.08288 C 0.00664 -0.0838 0.00743 -0.08473 0.00821 -0.08542 C 0.01003 -0.09028 0.0112 -0.09399 0.0142 -0.09746 C 0.01498 -0.09838 0.01576 -0.09908 0.01654 -0.10024 C 0.0181 -0.10278 0.01927 -0.10602 0.02097 -0.10811 C 0.02657 -0.11482 0.01967 -0.10626 0.02552 -0.11482 C 0.02865 -0.11968 0.02657 -0.11598 0.02995 -0.11899 C 0.03073 -0.11968 0.03138 -0.12084 0.0323 -0.12153 C 0.03295 -0.12223 0.03373 -0.12223 0.03451 -0.12292 C 0.04167 -0.12917 0.02956 -0.1213 0.04128 -0.12825 L 0.04349 -0.12963 L 0.04571 -0.13079 C 0.05052 -0.12987 0.0517 -0.13033 0.05547 -0.12825 C 0.05704 -0.12732 0.05873 -0.12709 0.06003 -0.12547 L 0.06446 -0.12014 C 0.0655 -0.1176 0.06693 -0.11528 0.06745 -0.11227 C 0.0681 -0.10903 0.06823 -0.10672 0.0698 -0.10417 L 0.0698 -0.10556 " pathEditMode="relative" ptsTypes="AAAAAAAAAAAAAAAAAAAAAAAAAA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25E-6 1.48148E-6 C 0.00013 -0.00417 0.00078 -0.01528 0.00143 -0.02014 C 0.00182 -0.02292 0.00221 -0.02569 0.003 -0.02824 C 0.00339 -0.02986 0.00378 -0.03194 0.00443 -0.03357 C 0.00495 -0.03472 0.00599 -0.03519 0.00664 -0.03611 C 0.00846 -0.0456 0.00599 -0.03426 0.00964 -0.04421 C 0.01263 -0.05185 0.00768 -0.04491 0.01263 -0.05093 C 0.01432 -0.05926 0.01211 -0.05116 0.01563 -0.05625 C 0.01732 -0.05857 0.01862 -0.06157 0.02018 -0.06412 C 0.02096 -0.06551 0.02162 -0.06713 0.0224 -0.06829 L 0.02917 -0.07616 L 0.03138 -0.07894 C 0.03216 -0.07986 0.03281 -0.08102 0.03372 -0.08148 L 0.03594 -0.08287 C 0.03724 -0.08449 0.03958 -0.08796 0.04115 -0.08958 C 0.04219 -0.09051 0.04323 -0.0912 0.04414 -0.09213 C 0.04557 -0.09352 0.04909 -0.09792 0.05091 -0.09884 C 0.05586 -0.10185 0.05391 -0.09815 0.05925 -0.10278 C 0.0625 -0.10579 0.0638 -0.10741 0.06823 -0.1081 C 0.07096 -0.10857 0.0737 -0.10903 0.07643 -0.10949 C 0.07813 -0.10995 0.07995 -0.11042 0.08164 -0.11088 C 0.08412 -0.11134 0.08672 -0.11181 0.08919 -0.11227 L 0.09596 -0.11366 C 0.10573 -0.11782 0.09987 -0.11574 0.1207 -0.11366 C 0.12175 -0.11343 0.12266 -0.1125 0.1237 -0.11227 C 0.12591 -0.11157 0.12813 -0.11134 0.13047 -0.11088 C 0.13581 -0.10764 0.12904 -0.11157 0.13568 -0.1081 C 0.13646 -0.10787 0.13724 -0.10741 0.13789 -0.10694 C 0.13867 -0.10556 0.13932 -0.10394 0.14023 -0.10278 C 0.14089 -0.10208 0.1418 -0.10232 0.14245 -0.10162 C 0.14727 -0.09468 0.1405 -0.09954 0.14622 -0.0963 L 0.14922 -0.08819 C 0.14974 -0.08681 0.14987 -0.08519 0.15065 -0.08426 L 0.153 -0.08148 C 0.15208 -0.08588 0.153 -0.08542 0.15143 -0.08542 " pathEditMode="relative" ptsTypes="AAAAAAAAAAAAAAAAAAAAAAAAAAAAAAAAAA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4718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968892" y="4852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찰랑찰랑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물놀이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8790" y="2271785"/>
            <a:ext cx="5009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펌프를 위 아래로 움직여 물레바퀴에 물이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떨어지는 과정을 관찰해요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낚시대와 뜰채로 물고기를 잡아요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물길을 만들어 배를 띄어 보아요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물에 뜨는 것과 뜨지 않는 것을 알아보아요</a:t>
            </a:r>
            <a:r>
              <a:rPr lang="en-US" altLang="ko-KR" dirty="0" smtClean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77880" y="1610104"/>
            <a:ext cx="2705812" cy="646331"/>
            <a:chOff x="7028856" y="1833758"/>
            <a:chExt cx="2705812" cy="646331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856" y="186933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402948" y="1833758"/>
              <a:ext cx="233172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07345" y="514459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08020" y="5858441"/>
            <a:ext cx="478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미끄러지지 않도록 천천히 다녀요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769116" y="401719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42915" y="4720229"/>
            <a:ext cx="478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물놀이 옷을 입고 장화를 신고 놀이해요</a:t>
            </a:r>
            <a:r>
              <a:rPr lang="en-US" altLang="ko-KR" dirty="0"/>
              <a:t>.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" y="823832"/>
            <a:ext cx="6068028" cy="5434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02633" y="-49358"/>
            <a:ext cx="31293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카드병정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핀 스크린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149" y="2724149"/>
            <a:ext cx="50347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내 몸과 모양 찍기 도구를 이용하여 살짝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눌러</a:t>
            </a:r>
            <a:r>
              <a:rPr lang="en-US" altLang="ko-KR" dirty="0"/>
              <a:t> </a:t>
            </a:r>
            <a:r>
              <a:rPr lang="ko-KR" altLang="en-US" dirty="0"/>
              <a:t>보아요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957293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91581" y="4409829"/>
            <a:ext cx="4413063" cy="37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얼굴을 핀에 대면 다칠 수 있어요</a:t>
            </a:r>
            <a:r>
              <a:rPr lang="en-US" altLang="ko-KR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910987" y="3655344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19013" y="5712505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핀을 뽑지 않아요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910987" y="4962288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6" y="346931"/>
            <a:ext cx="3583201" cy="464121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7" y="2543445"/>
            <a:ext cx="3494942" cy="424017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4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패그보드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2056" y="2607848"/>
            <a:ext cx="518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패그보드</a:t>
            </a:r>
            <a:r>
              <a:rPr lang="ko-KR" altLang="en-US" dirty="0"/>
              <a:t> 판에 여러 가지 색깔 핀을 꽂아 꾸며요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82056" y="3927166"/>
            <a:ext cx="50611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사용 후에 색깔 핀을 색깔에 맞추어서 상자에 정리해요</a:t>
            </a:r>
            <a:r>
              <a:rPr lang="en-US" altLang="ko-KR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910987" y="314835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58" y="4997330"/>
            <a:ext cx="3258588" cy="153785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5" y="457200"/>
            <a:ext cx="5292954" cy="428746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21" name="그룹 20"/>
          <p:cNvGrpSpPr/>
          <p:nvPr/>
        </p:nvGrpSpPr>
        <p:grpSpPr>
          <a:xfrm>
            <a:off x="7003420" y="474466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36920" y="5507562"/>
            <a:ext cx="468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색깔 핀을 입에 넣지 않아요</a:t>
            </a:r>
            <a:r>
              <a:rPr lang="en-US" altLang="ko-K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0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82944" y="264072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핸드 보일러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393" y="2671107"/>
            <a:ext cx="53192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손을 비벼 열을 발생시킨 후 핸드 보일러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  </a:t>
            </a:r>
            <a:r>
              <a:rPr lang="ko-KR" altLang="en-US" dirty="0"/>
              <a:t>아랫부분에 손을 대고 있어요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물이 위로 올라가서 끓을 때까지 꼭 잡고 있어요</a:t>
            </a:r>
            <a:r>
              <a:rPr lang="en-US" altLang="ko-KR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789394" y="1916238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55681" y="568456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의자에 앉아서 체험해요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789394" y="501120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1" y="287643"/>
            <a:ext cx="5319294" cy="627846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그룹 17"/>
          <p:cNvGrpSpPr/>
          <p:nvPr/>
        </p:nvGrpSpPr>
        <p:grpSpPr>
          <a:xfrm>
            <a:off x="6789394" y="378159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64825" y="4492899"/>
            <a:ext cx="478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핸드 보일러를 소중히 다뤄요</a:t>
            </a:r>
            <a:r>
              <a:rPr lang="en-US" altLang="ko-KR" dirty="0"/>
              <a:t>.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1238959" y="4792043"/>
            <a:ext cx="567163" cy="51572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2631302" y="5139473"/>
            <a:ext cx="725704" cy="65988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4351954" y="4821263"/>
            <a:ext cx="1012590" cy="69703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70" b="80922" l="22135" r="83081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t="21607" r="16274" b="18769"/>
          <a:stretch/>
        </p:blipFill>
        <p:spPr>
          <a:xfrm rot="1582655">
            <a:off x="2758020" y="5139472"/>
            <a:ext cx="725704" cy="6598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10616" y="4718160"/>
            <a:ext cx="159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/>
              <a:t>내 손을 비벼요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30003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40741E-6 L -7.5E-6 7.40741E-6 C -0.00821 -0.01018 -0.00495 -0.00624 -0.00977 -0.01203 C -0.01042 -0.01273 -0.01107 -0.01411 -0.01199 -0.01458 C -0.01277 -0.01504 -0.01498 -0.01597 -0.0142 -0.01597 C -0.01081 -0.01597 -0.01016 -0.01458 -0.00743 -0.01319 C -0.00209 -0.01064 -0.00691 -0.01342 -0.00079 -0.01064 C -7.5E-6 -0.01018 0.00077 -0.00972 0.00157 -0.00925 C 0.00247 -0.00879 0.00351 -0.00856 0.00455 -0.00786 C 0.00559 -0.00717 0.00637 -0.00601 0.00755 -0.00532 C 0.00846 -0.00462 0.0095 -0.00439 0.01054 -0.00393 C 0.01197 -0.00323 0.0134 -0.00185 0.01497 -0.00138 C 0.01627 -0.00092 0.01978 0.0014 0.01874 7.40741E-6 C 0.01223 -0.00763 0.02044 0.00163 0.01419 -0.00393 C 0.0134 -0.00462 0.01275 -0.00601 0.01197 -0.00671 C 0.01054 -0.00763 0.00898 -0.00833 0.00755 -0.00925 C 0.00676 -0.00972 0.00598 -0.01041 0.0052 -0.01064 C 0.0052 -0.01064 -0.00339 -0.01365 -0.003 -0.01319 C 0.00338 -0.00555 -0.00469 -0.01481 0.00157 -0.00925 C 0.00234 -0.00856 0.00286 -0.00717 0.00377 -0.00671 C 0.00468 -0.00578 0.00572 -0.00578 0.00676 -0.00532 C 0.0082 -0.00439 0.00976 -0.00347 0.01119 -0.00254 C 0.01184 -0.00231 0.01575 -0.00023 0.01575 0.0014 C 0.01575 0.00278 0.01419 0.0007 0.01353 7.40741E-6 C 0.01262 -0.00069 0.01197 -0.00185 0.01119 -0.00254 C 0.01028 -0.0037 0.00924 -0.00439 0.0082 -0.00532 C 0.00742 -0.00601 0.00676 -0.0074 0.00598 -0.00786 C 0.00455 -0.00902 0.00286 -0.00902 0.00157 -0.01064 C 0.00077 -0.01157 -7.5E-6 -0.01249 -0.00079 -0.01319 C -0.00144 -0.01388 -0.00235 -0.01388 -0.003 -0.01458 C -0.00378 -0.01527 -0.00443 -0.01666 -0.00522 -0.01735 C -0.00639 -0.01805 -0.0099 -0.02013 -0.00899 -0.01851 C -0.00782 -0.01666 -0.00587 -0.01759 -0.00443 -0.01597 C -0.00378 -0.01504 -0.003 -0.01388 -0.00222 -0.01319 C -0.00157 -0.01273 -0.00079 -0.01226 -7.5E-6 -0.01203 C 0.00247 -0.01064 0.00507 -0.00995 0.00755 -0.00786 C 0.00846 -0.00694 0.0095 -0.00601 0.01054 -0.00532 C 0.01119 -0.00462 0.01353 -0.00393 0.01275 -0.00393 C 0.01171 -0.00393 0.01067 -0.00485 0.00976 -0.00532 C 0.0082 -0.00601 0.0065 -0.00648 0.0052 -0.00786 C 0.00377 -0.00972 0.00247 -0.01226 0.00077 -0.01319 C -7.5E-6 -0.01365 -0.00079 -0.01388 -0.00144 -0.01458 C -0.00235 -0.01527 -0.00287 -0.01666 -0.00378 -0.01735 C -0.00522 -0.01851 -0.00691 -0.01828 -0.00821 -0.0199 C -0.01003 -0.02222 -0.01107 -0.02384 -0.01342 -0.02384 C -0.01433 -0.02384 -0.01199 -0.02314 -0.0112 -0.02268 C -0.01068 -0.02129 -0.01055 -0.01944 -0.00977 -0.01851 C -0.00834 -0.01712 -0.00522 -0.01597 -0.00522 -0.01597 C -0.00443 -0.01458 -0.00391 -0.01296 -0.003 -0.01203 C -0.00157 -0.01064 0.00012 -0.01064 0.00157 -0.00925 C 0.00247 -0.00833 0.00351 -0.00763 0.00455 -0.00671 C 0.00598 -0.00485 0.00728 -0.00231 0.00898 -0.00138 C 0.01718 0.00371 0.00481 -0.00416 0.01353 0.00278 C 0.01497 0.00394 0.01952 0.00579 0.01796 0.00533 L 0.01197 0.00417 L 0.00755 0.0014 C 0.00676 0.00093 0.00598 0.00047 0.0052 7.40741E-6 L 0.00221 -0.00138 C 0.00157 -0.00208 0.00077 -0.00323 -7.5E-6 -0.00393 C -0.00339 -0.00694 -0.00131 -0.00323 -0.00443 -0.00786 C -0.00535 -0.00925 -0.00717 -0.01018 -0.00678 -0.01203 C -0.00626 -0.01365 -0.00469 -0.0111 -0.00378 -0.01064 C -0.00222 -0.00972 -0.00079 -0.00879 0.00077 -0.00786 L 0.00299 -0.00671 C 0.00377 -0.00624 0.00455 -0.00601 0.0052 -0.00532 C 0.00768 -0.00231 0.0108 0.00163 0.01353 0.00278 C 0.01445 0.00325 0.01549 0.00348 0.01653 0.00417 C 0.01939 0.00556 0.01783 0.00533 0.01952 0.00533 " pathEditMode="relative" ptsTypes="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510" r="5673"/>
          <a:stretch/>
        </p:blipFill>
        <p:spPr>
          <a:xfrm>
            <a:off x="843318" y="831272"/>
            <a:ext cx="2356661" cy="5504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6053" r="15440" b="16781"/>
          <a:stretch/>
        </p:blipFill>
        <p:spPr>
          <a:xfrm rot="5400000">
            <a:off x="1857069" y="2411292"/>
            <a:ext cx="5504830" cy="234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그룹 17"/>
          <p:cNvGrpSpPr/>
          <p:nvPr/>
        </p:nvGrpSpPr>
        <p:grpSpPr>
          <a:xfrm>
            <a:off x="6222691" y="3432616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0121" y="4141197"/>
            <a:ext cx="43724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너무 큰 소리로 말하면</a:t>
            </a:r>
            <a:r>
              <a:rPr lang="en-US" altLang="ko-KR" dirty="0"/>
              <a:t> </a:t>
            </a:r>
            <a:r>
              <a:rPr lang="ko-KR" altLang="en-US" dirty="0"/>
              <a:t>잘 들리지 않아요</a:t>
            </a:r>
            <a:r>
              <a:rPr lang="en-US" altLang="ko-KR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222691" y="475556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00977" y="5506718"/>
            <a:ext cx="5567031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/>
              <a:t>호스 전화기에서 조금 떨어져 이야기 해요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222691" y="1824792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64401" y="2590787"/>
            <a:ext cx="5011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친구와 짝을 지어서 같은 색깔의 호스전화기로  이야기를 주고 받아요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8" name="자유형 27"/>
          <p:cNvSpPr/>
          <p:nvPr/>
        </p:nvSpPr>
        <p:spPr>
          <a:xfrm>
            <a:off x="8063345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380953" y="254135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호스 전화기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53764" y="0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128657" y="-33954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물기둥 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토네이도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673" y="2671856"/>
            <a:ext cx="503474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물기둥의 </a:t>
            </a:r>
            <a:r>
              <a:rPr lang="ko-KR" altLang="en-US" dirty="0"/>
              <a:t>버튼을 누르고 물기둥 토네이도가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만들어지는 모습을 관찰해요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865267" y="1966437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065716" y="4344242"/>
            <a:ext cx="46949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버튼을 한 번 누르고 물기둥 토네이도가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보일 때 까지 기다려요</a:t>
            </a:r>
            <a:r>
              <a:rPr lang="en-US" altLang="ko-KR" dirty="0"/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858390" y="365514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84105" y="5841642"/>
            <a:ext cx="456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물기둥 통을 밀거나 두드리지 않아요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883655" y="516679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492">
            <a:off x="4509778" y="4981196"/>
            <a:ext cx="418837" cy="297699"/>
          </a:xfrm>
          <a:prstGeom prst="rect">
            <a:avLst/>
          </a:prstGeom>
          <a:ln>
            <a:noFill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0" y="742501"/>
            <a:ext cx="5702885" cy="5509947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아래쪽 화살표 8"/>
          <p:cNvSpPr/>
          <p:nvPr/>
        </p:nvSpPr>
        <p:spPr>
          <a:xfrm>
            <a:off x="2875937" y="4053385"/>
            <a:ext cx="249399" cy="2908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2565</TotalTime>
  <Words>404</Words>
  <Application>Microsoft Office PowerPoint</Application>
  <PresentationFormat>와이드스크린</PresentationFormat>
  <Paragraphs>127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316</cp:revision>
  <cp:lastPrinted>2020-03-13T00:36:54Z</cp:lastPrinted>
  <dcterms:created xsi:type="dcterms:W3CDTF">2018-03-23T07:52:42Z</dcterms:created>
  <dcterms:modified xsi:type="dcterms:W3CDTF">2022-12-07T00:15:16Z</dcterms:modified>
</cp:coreProperties>
</file>