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9" r:id="rId2"/>
    <p:sldId id="264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3" r:id="rId13"/>
    <p:sldId id="282" r:id="rId14"/>
  </p:sldIdLst>
  <p:sldSz cx="12192000" cy="6858000"/>
  <p:notesSz cx="6865938" cy="9998075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6E30"/>
    <a:srgbClr val="FF9900"/>
    <a:srgbClr val="D7D44C"/>
    <a:srgbClr val="4B7B36"/>
    <a:srgbClr val="C6D3D4"/>
    <a:srgbClr val="CDE8A1"/>
    <a:srgbClr val="8BC73B"/>
    <a:srgbClr val="ACD842"/>
    <a:srgbClr val="0000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45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02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2A80-4F86-45C4-A7B0-0FB1C4AC8CC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A6919-DCD4-452F-A076-5B7620B1C86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687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2A80-4F86-45C4-A7B0-0FB1C4AC8CC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A6919-DCD4-452F-A076-5B7620B1C86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158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2A80-4F86-45C4-A7B0-0FB1C4AC8CC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A6919-DCD4-452F-A076-5B7620B1C86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657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2A80-4F86-45C4-A7B0-0FB1C4AC8CC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A6919-DCD4-452F-A076-5B7620B1C86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224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2A80-4F86-45C4-A7B0-0FB1C4AC8CC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A6919-DCD4-452F-A076-5B7620B1C86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71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2A80-4F86-45C4-A7B0-0FB1C4AC8CC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A6919-DCD4-452F-A076-5B7620B1C86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600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2A80-4F86-45C4-A7B0-0FB1C4AC8CC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A6919-DCD4-452F-A076-5B7620B1C86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379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2A80-4F86-45C4-A7B0-0FB1C4AC8CC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A6919-DCD4-452F-A076-5B7620B1C86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174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2A80-4F86-45C4-A7B0-0FB1C4AC8CC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A6919-DCD4-452F-A076-5B7620B1C86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19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2A80-4F86-45C4-A7B0-0FB1C4AC8CC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A6919-DCD4-452F-A076-5B7620B1C86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67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2A80-4F86-45C4-A7B0-0FB1C4AC8CC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A6919-DCD4-452F-A076-5B7620B1C86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232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rgbClr val="CDE8A1"/>
            </a:gs>
            <a:gs pos="0">
              <a:srgbClr val="8BC73B"/>
            </a:gs>
            <a:gs pos="100000">
              <a:schemeClr val="bg1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32A80-4F86-45C4-A7B0-0FB1C4AC8CC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A6919-DCD4-452F-A076-5B7620B1C86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54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rgbClr val="CDE8A1"/>
            </a:gs>
            <a:gs pos="0">
              <a:srgbClr val="8BC73B"/>
            </a:gs>
            <a:gs pos="100000">
              <a:schemeClr val="bg1"/>
            </a:gs>
          </a:gsLst>
          <a:lin ang="20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자유형 6"/>
          <p:cNvSpPr/>
          <p:nvPr/>
        </p:nvSpPr>
        <p:spPr>
          <a:xfrm>
            <a:off x="4419236" y="0"/>
            <a:ext cx="7772764" cy="5222918"/>
          </a:xfrm>
          <a:custGeom>
            <a:avLst/>
            <a:gdLst>
              <a:gd name="connsiteX0" fmla="*/ 16495 w 7772764"/>
              <a:gd name="connsiteY0" fmla="*/ 0 h 5222918"/>
              <a:gd name="connsiteX1" fmla="*/ 7772764 w 7772764"/>
              <a:gd name="connsiteY1" fmla="*/ 0 h 5222918"/>
              <a:gd name="connsiteX2" fmla="*/ 7772764 w 7772764"/>
              <a:gd name="connsiteY2" fmla="*/ 4484203 h 5222918"/>
              <a:gd name="connsiteX3" fmla="*/ 7725041 w 7772764"/>
              <a:gd name="connsiteY3" fmla="*/ 4513469 h 5222918"/>
              <a:gd name="connsiteX4" fmla="*/ 2523745 w 7772764"/>
              <a:gd name="connsiteY4" fmla="*/ 4556408 h 5222918"/>
              <a:gd name="connsiteX5" fmla="*/ 804323 w 7772764"/>
              <a:gd name="connsiteY5" fmla="*/ 5026428 h 5222918"/>
              <a:gd name="connsiteX6" fmla="*/ 1064548 w 7772764"/>
              <a:gd name="connsiteY6" fmla="*/ 3325515 h 5222918"/>
              <a:gd name="connsiteX7" fmla="*/ 72 w 7772764"/>
              <a:gd name="connsiteY7" fmla="*/ 307130 h 5222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72764" h="5222918">
                <a:moveTo>
                  <a:pt x="16495" y="0"/>
                </a:moveTo>
                <a:lnTo>
                  <a:pt x="7772764" y="0"/>
                </a:lnTo>
                <a:lnTo>
                  <a:pt x="7772764" y="4484203"/>
                </a:lnTo>
                <a:lnTo>
                  <a:pt x="7725041" y="4513469"/>
                </a:lnTo>
                <a:cubicBezTo>
                  <a:pt x="6170877" y="5419969"/>
                  <a:pt x="4175537" y="5482992"/>
                  <a:pt x="2523745" y="4556408"/>
                </a:cubicBezTo>
                <a:lnTo>
                  <a:pt x="804323" y="5026428"/>
                </a:lnTo>
                <a:lnTo>
                  <a:pt x="1064548" y="3325515"/>
                </a:lnTo>
                <a:cubicBezTo>
                  <a:pt x="343065" y="2429230"/>
                  <a:pt x="-5780" y="1364242"/>
                  <a:pt x="72" y="3071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prstClr val="white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28663" y="477908"/>
            <a:ext cx="513449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436E3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개미와 베짱이의</a:t>
            </a:r>
            <a:endParaRPr lang="en-US" altLang="ko-KR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436E3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436E3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숲속마을</a:t>
            </a:r>
            <a:endParaRPr lang="en-US" altLang="ko-KR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436E3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사전안전교육</a:t>
            </a: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103" y="3541139"/>
            <a:ext cx="4841239" cy="801445"/>
          </a:xfrm>
          <a:prstGeom prst="rect">
            <a:avLst/>
          </a:prstGeom>
        </p:spPr>
      </p:pic>
      <p:grpSp>
        <p:nvGrpSpPr>
          <p:cNvPr id="6" name="그룹 5"/>
          <p:cNvGrpSpPr/>
          <p:nvPr/>
        </p:nvGrpSpPr>
        <p:grpSpPr>
          <a:xfrm>
            <a:off x="212179" y="3223886"/>
            <a:ext cx="4791892" cy="3268351"/>
            <a:chOff x="212179" y="3223886"/>
            <a:chExt cx="4791892" cy="3268351"/>
          </a:xfrm>
        </p:grpSpPr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2179" y="3223886"/>
              <a:ext cx="2697277" cy="3268351"/>
            </a:xfrm>
            <a:prstGeom prst="rect">
              <a:avLst/>
            </a:prstGeom>
          </p:spPr>
        </p:pic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3538" y="3282077"/>
              <a:ext cx="3240533" cy="31172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2303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864" y="6424347"/>
            <a:ext cx="2833152" cy="359276"/>
          </a:xfrm>
          <a:prstGeom prst="rect">
            <a:avLst/>
          </a:prstGeom>
        </p:spPr>
      </p:pic>
      <p:sp>
        <p:nvSpPr>
          <p:cNvPr id="23" name="자유형 22"/>
          <p:cNvSpPr/>
          <p:nvPr/>
        </p:nvSpPr>
        <p:spPr>
          <a:xfrm>
            <a:off x="8063345" y="1"/>
            <a:ext cx="4128655" cy="1928552"/>
          </a:xfrm>
          <a:custGeom>
            <a:avLst/>
            <a:gdLst>
              <a:gd name="connsiteX0" fmla="*/ 16495 w 7772764"/>
              <a:gd name="connsiteY0" fmla="*/ 0 h 5222918"/>
              <a:gd name="connsiteX1" fmla="*/ 7772764 w 7772764"/>
              <a:gd name="connsiteY1" fmla="*/ 0 h 5222918"/>
              <a:gd name="connsiteX2" fmla="*/ 7772764 w 7772764"/>
              <a:gd name="connsiteY2" fmla="*/ 4484203 h 5222918"/>
              <a:gd name="connsiteX3" fmla="*/ 7725041 w 7772764"/>
              <a:gd name="connsiteY3" fmla="*/ 4513469 h 5222918"/>
              <a:gd name="connsiteX4" fmla="*/ 2523745 w 7772764"/>
              <a:gd name="connsiteY4" fmla="*/ 4556408 h 5222918"/>
              <a:gd name="connsiteX5" fmla="*/ 804323 w 7772764"/>
              <a:gd name="connsiteY5" fmla="*/ 5026428 h 5222918"/>
              <a:gd name="connsiteX6" fmla="*/ 1064548 w 7772764"/>
              <a:gd name="connsiteY6" fmla="*/ 3325515 h 5222918"/>
              <a:gd name="connsiteX7" fmla="*/ 72 w 7772764"/>
              <a:gd name="connsiteY7" fmla="*/ 307130 h 5222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72764" h="5222918">
                <a:moveTo>
                  <a:pt x="16495" y="0"/>
                </a:moveTo>
                <a:lnTo>
                  <a:pt x="7772764" y="0"/>
                </a:lnTo>
                <a:lnTo>
                  <a:pt x="7772764" y="4484203"/>
                </a:lnTo>
                <a:lnTo>
                  <a:pt x="7725041" y="4513469"/>
                </a:lnTo>
                <a:cubicBezTo>
                  <a:pt x="6170877" y="5419969"/>
                  <a:pt x="4175537" y="5482992"/>
                  <a:pt x="2523745" y="4556408"/>
                </a:cubicBezTo>
                <a:lnTo>
                  <a:pt x="804323" y="5026428"/>
                </a:lnTo>
                <a:lnTo>
                  <a:pt x="1064548" y="3325515"/>
                </a:lnTo>
                <a:cubicBezTo>
                  <a:pt x="343065" y="2429230"/>
                  <a:pt x="-5780" y="1364242"/>
                  <a:pt x="72" y="3071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0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" name="_x629560120" descr="EMB000035b4bb7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22" t="45482" r="92168" b="50099"/>
          <a:stretch>
            <a:fillRect/>
          </a:stretch>
        </p:blipFill>
        <p:spPr bwMode="auto">
          <a:xfrm>
            <a:off x="0" y="457200"/>
            <a:ext cx="1617663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/>
          <p:cNvSpPr/>
          <p:nvPr/>
        </p:nvSpPr>
        <p:spPr>
          <a:xfrm>
            <a:off x="8379695" y="260510"/>
            <a:ext cx="381065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436E3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샌드크래프트</a:t>
            </a:r>
            <a:endParaRPr lang="en-US" altLang="ko-KR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436E3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727" y="3132324"/>
            <a:ext cx="4754666" cy="3471661"/>
          </a:xfrm>
          <a:prstGeom prst="rect">
            <a:avLst/>
          </a:prstGeom>
          <a:solidFill>
            <a:srgbClr val="FFFFFF">
              <a:shade val="85000"/>
            </a:srgbClr>
          </a:solidFill>
          <a:ln w="127000" cap="rnd">
            <a:solidFill>
              <a:schemeClr val="bg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0000" y="720000"/>
            <a:ext cx="4885029" cy="3462205"/>
          </a:xfrm>
          <a:prstGeom prst="rect">
            <a:avLst/>
          </a:prstGeom>
          <a:solidFill>
            <a:srgbClr val="FFFFFF">
              <a:shade val="85000"/>
            </a:srgbClr>
          </a:solidFill>
          <a:ln w="127000" cap="rnd">
            <a:solidFill>
              <a:schemeClr val="bg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7" name="TextBox 26"/>
          <p:cNvSpPr txBox="1"/>
          <p:nvPr/>
        </p:nvSpPr>
        <p:spPr>
          <a:xfrm>
            <a:off x="7340192" y="2547060"/>
            <a:ext cx="4851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/>
              <a:t>샌드박스</a:t>
            </a:r>
            <a:r>
              <a:rPr lang="ko-KR" altLang="en-US" dirty="0"/>
              <a:t> 모래 안에서 여러가지 가상 놀이를</a:t>
            </a:r>
            <a:endParaRPr lang="en-US" altLang="ko-KR" dirty="0"/>
          </a:p>
          <a:p>
            <a:r>
              <a:rPr lang="ko-KR" altLang="en-US" dirty="0"/>
              <a:t>해보아요 </a:t>
            </a:r>
            <a:endParaRPr lang="en-US" altLang="ko-KR" dirty="0"/>
          </a:p>
        </p:txBody>
      </p:sp>
      <p:sp>
        <p:nvSpPr>
          <p:cNvPr id="28" name="TextBox 27"/>
          <p:cNvSpPr txBox="1"/>
          <p:nvPr/>
        </p:nvSpPr>
        <p:spPr>
          <a:xfrm>
            <a:off x="7340192" y="3970320"/>
            <a:ext cx="4372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/>
              <a:t>모래놀이는</a:t>
            </a:r>
            <a:r>
              <a:rPr lang="ko-KR" altLang="en-US" dirty="0"/>
              <a:t> </a:t>
            </a:r>
            <a:r>
              <a:rPr lang="ko-KR" altLang="en-US" dirty="0" err="1"/>
              <a:t>샌드박스</a:t>
            </a:r>
            <a:r>
              <a:rPr lang="ko-KR" altLang="en-US" dirty="0"/>
              <a:t> 안에서만 해요</a:t>
            </a:r>
            <a:endParaRPr lang="en-US" altLang="ko-KR" dirty="0"/>
          </a:p>
        </p:txBody>
      </p:sp>
      <p:sp>
        <p:nvSpPr>
          <p:cNvPr id="29" name="TextBox 28"/>
          <p:cNvSpPr txBox="1"/>
          <p:nvPr/>
        </p:nvSpPr>
        <p:spPr>
          <a:xfrm>
            <a:off x="7427934" y="5364075"/>
            <a:ext cx="4563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err="1"/>
              <a:t>리모콘</a:t>
            </a:r>
            <a:r>
              <a:rPr lang="ko-KR" altLang="en-US" sz="2000" b="1" dirty="0"/>
              <a:t> 버튼은 선생님이 조작하도록 해요</a:t>
            </a:r>
            <a:endParaRPr lang="en-US" altLang="ko-KR" sz="2000" b="1" dirty="0"/>
          </a:p>
        </p:txBody>
      </p:sp>
      <p:grpSp>
        <p:nvGrpSpPr>
          <p:cNvPr id="30" name="그룹 29"/>
          <p:cNvGrpSpPr/>
          <p:nvPr/>
        </p:nvGrpSpPr>
        <p:grpSpPr>
          <a:xfrm>
            <a:off x="6910987" y="1856709"/>
            <a:ext cx="2547902" cy="674843"/>
            <a:chOff x="6984575" y="2163199"/>
            <a:chExt cx="2547902" cy="674843"/>
          </a:xfrm>
        </p:grpSpPr>
        <p:pic>
          <p:nvPicPr>
            <p:cNvPr id="31" name="그림 30" descr="Light Bulb Idea Enlightenment · Free vector graphic on Pixabay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32" name="직사각형 31"/>
            <p:cNvSpPr/>
            <p:nvPr/>
          </p:nvSpPr>
          <p:spPr>
            <a:xfrm>
              <a:off x="7533212" y="2163199"/>
              <a:ext cx="1999265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이용방법</a:t>
              </a:r>
              <a:endParaRPr lang="en-US" altLang="ko-KR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33" name="그룹 32"/>
          <p:cNvGrpSpPr/>
          <p:nvPr/>
        </p:nvGrpSpPr>
        <p:grpSpPr>
          <a:xfrm>
            <a:off x="6962612" y="3305002"/>
            <a:ext cx="2547902" cy="674843"/>
            <a:chOff x="6984575" y="2163199"/>
            <a:chExt cx="2547902" cy="674843"/>
          </a:xfrm>
        </p:grpSpPr>
        <p:pic>
          <p:nvPicPr>
            <p:cNvPr id="34" name="그림 33" descr="Light Bulb Idea Enlightenment · Free vector graphic on Pixabay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35" name="직사각형 34"/>
            <p:cNvSpPr/>
            <p:nvPr/>
          </p:nvSpPr>
          <p:spPr>
            <a:xfrm>
              <a:off x="7533211" y="2163199"/>
              <a:ext cx="199926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>
                  <a:ln w="12700">
                    <a:solidFill>
                      <a:schemeClr val="bg1"/>
                    </a:solidFill>
                    <a:prstDash val="solid"/>
                  </a:ln>
                  <a:solidFill>
                    <a:srgbClr val="FF9900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주의해요</a:t>
              </a:r>
              <a:endParaRPr lang="en-US" altLang="ko-KR" sz="3600" b="1" cap="none" spc="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36" name="그룹 35"/>
          <p:cNvGrpSpPr/>
          <p:nvPr/>
        </p:nvGrpSpPr>
        <p:grpSpPr>
          <a:xfrm>
            <a:off x="6910987" y="4645944"/>
            <a:ext cx="2547902" cy="674843"/>
            <a:chOff x="6984575" y="2163199"/>
            <a:chExt cx="2547902" cy="674843"/>
          </a:xfrm>
        </p:grpSpPr>
        <p:pic>
          <p:nvPicPr>
            <p:cNvPr id="37" name="그림 36" descr="Light Bulb Idea Enlightenment · Free vector graphic on Pixabay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38" name="직사각형 37"/>
            <p:cNvSpPr/>
            <p:nvPr/>
          </p:nvSpPr>
          <p:spPr>
            <a:xfrm>
              <a:off x="7533211" y="2163199"/>
              <a:ext cx="199926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 err="1">
                  <a:ln w="12700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안전약속</a:t>
              </a:r>
              <a:endParaRPr lang="en-US" altLang="ko-KR" sz="3600" b="1" cap="none" spc="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88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864" y="6424347"/>
            <a:ext cx="2833152" cy="359276"/>
          </a:xfrm>
          <a:prstGeom prst="rect">
            <a:avLst/>
          </a:prstGeom>
        </p:spPr>
      </p:pic>
      <p:sp>
        <p:nvSpPr>
          <p:cNvPr id="23" name="자유형 22"/>
          <p:cNvSpPr/>
          <p:nvPr/>
        </p:nvSpPr>
        <p:spPr>
          <a:xfrm>
            <a:off x="8063345" y="1"/>
            <a:ext cx="4128655" cy="1928552"/>
          </a:xfrm>
          <a:custGeom>
            <a:avLst/>
            <a:gdLst>
              <a:gd name="connsiteX0" fmla="*/ 16495 w 7772764"/>
              <a:gd name="connsiteY0" fmla="*/ 0 h 5222918"/>
              <a:gd name="connsiteX1" fmla="*/ 7772764 w 7772764"/>
              <a:gd name="connsiteY1" fmla="*/ 0 h 5222918"/>
              <a:gd name="connsiteX2" fmla="*/ 7772764 w 7772764"/>
              <a:gd name="connsiteY2" fmla="*/ 4484203 h 5222918"/>
              <a:gd name="connsiteX3" fmla="*/ 7725041 w 7772764"/>
              <a:gd name="connsiteY3" fmla="*/ 4513469 h 5222918"/>
              <a:gd name="connsiteX4" fmla="*/ 2523745 w 7772764"/>
              <a:gd name="connsiteY4" fmla="*/ 4556408 h 5222918"/>
              <a:gd name="connsiteX5" fmla="*/ 804323 w 7772764"/>
              <a:gd name="connsiteY5" fmla="*/ 5026428 h 5222918"/>
              <a:gd name="connsiteX6" fmla="*/ 1064548 w 7772764"/>
              <a:gd name="connsiteY6" fmla="*/ 3325515 h 5222918"/>
              <a:gd name="connsiteX7" fmla="*/ 72 w 7772764"/>
              <a:gd name="connsiteY7" fmla="*/ 307130 h 5222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72764" h="5222918">
                <a:moveTo>
                  <a:pt x="16495" y="0"/>
                </a:moveTo>
                <a:lnTo>
                  <a:pt x="7772764" y="0"/>
                </a:lnTo>
                <a:lnTo>
                  <a:pt x="7772764" y="4484203"/>
                </a:lnTo>
                <a:lnTo>
                  <a:pt x="7725041" y="4513469"/>
                </a:lnTo>
                <a:cubicBezTo>
                  <a:pt x="6170877" y="5419969"/>
                  <a:pt x="4175537" y="5482992"/>
                  <a:pt x="2523745" y="4556408"/>
                </a:cubicBezTo>
                <a:lnTo>
                  <a:pt x="804323" y="5026428"/>
                </a:lnTo>
                <a:lnTo>
                  <a:pt x="1064548" y="3325515"/>
                </a:lnTo>
                <a:cubicBezTo>
                  <a:pt x="343065" y="2429230"/>
                  <a:pt x="-5780" y="1364242"/>
                  <a:pt x="72" y="3071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0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" name="_x629560120" descr="EMB000035b4bb7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22" t="45482" r="92168" b="50099"/>
          <a:stretch>
            <a:fillRect/>
          </a:stretch>
        </p:blipFill>
        <p:spPr bwMode="auto">
          <a:xfrm>
            <a:off x="0" y="457200"/>
            <a:ext cx="1617663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/>
          <p:cNvSpPr/>
          <p:nvPr/>
        </p:nvSpPr>
        <p:spPr>
          <a:xfrm>
            <a:off x="9134868" y="45812"/>
            <a:ext cx="280397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436E3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동물 퍼즐</a:t>
            </a:r>
            <a:endParaRPr lang="en-US" altLang="ko-KR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436E3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436E3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맞추기</a:t>
            </a:r>
            <a:endParaRPr lang="en-US" altLang="ko-KR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436E3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6" name="그림 5"/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40000" y="720000"/>
            <a:ext cx="5940000" cy="5580000"/>
          </a:xfrm>
          <a:prstGeom prst="rect">
            <a:avLst/>
          </a:prstGeom>
          <a:solidFill>
            <a:srgbClr val="FFFFFF">
              <a:shade val="85000"/>
            </a:srgbClr>
          </a:solidFill>
          <a:ln w="127000" cap="rnd">
            <a:solidFill>
              <a:schemeClr val="bg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7" name="TextBox 26"/>
          <p:cNvSpPr txBox="1"/>
          <p:nvPr/>
        </p:nvSpPr>
        <p:spPr>
          <a:xfrm>
            <a:off x="7340192" y="2547060"/>
            <a:ext cx="4851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여러 동물 퍼즐을 맞추거나 균형 놀이를</a:t>
            </a:r>
            <a:endParaRPr lang="en-US" altLang="ko-KR" dirty="0"/>
          </a:p>
          <a:p>
            <a:r>
              <a:rPr lang="ko-KR" altLang="en-US" dirty="0"/>
              <a:t>해 보아요</a:t>
            </a:r>
            <a:endParaRPr lang="en-US" altLang="ko-KR" dirty="0"/>
          </a:p>
        </p:txBody>
      </p:sp>
      <p:sp>
        <p:nvSpPr>
          <p:cNvPr id="28" name="TextBox 27"/>
          <p:cNvSpPr txBox="1"/>
          <p:nvPr/>
        </p:nvSpPr>
        <p:spPr>
          <a:xfrm>
            <a:off x="7340192" y="3987098"/>
            <a:ext cx="4372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퍼즐을 세게 당기면 찢어질 수 있어요</a:t>
            </a:r>
            <a:endParaRPr lang="en-US" altLang="ko-KR" dirty="0"/>
          </a:p>
        </p:txBody>
      </p:sp>
      <p:sp>
        <p:nvSpPr>
          <p:cNvPr id="29" name="TextBox 28"/>
          <p:cNvSpPr txBox="1"/>
          <p:nvPr/>
        </p:nvSpPr>
        <p:spPr>
          <a:xfrm>
            <a:off x="7427934" y="5364075"/>
            <a:ext cx="4563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/>
              <a:t>사용한 교구는 제자리에 정리해요</a:t>
            </a:r>
            <a:endParaRPr lang="en-US" altLang="ko-KR" sz="2000" b="1" dirty="0"/>
          </a:p>
        </p:txBody>
      </p:sp>
      <p:grpSp>
        <p:nvGrpSpPr>
          <p:cNvPr id="30" name="그룹 29"/>
          <p:cNvGrpSpPr/>
          <p:nvPr/>
        </p:nvGrpSpPr>
        <p:grpSpPr>
          <a:xfrm>
            <a:off x="6910987" y="1856709"/>
            <a:ext cx="2547902" cy="674843"/>
            <a:chOff x="6984575" y="2163199"/>
            <a:chExt cx="2547902" cy="674843"/>
          </a:xfrm>
        </p:grpSpPr>
        <p:pic>
          <p:nvPicPr>
            <p:cNvPr id="31" name="그림 30" descr="Light Bulb Idea Enlightenment · Free vector graphic on Pixabay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32" name="직사각형 31"/>
            <p:cNvSpPr/>
            <p:nvPr/>
          </p:nvSpPr>
          <p:spPr>
            <a:xfrm>
              <a:off x="7533212" y="2163199"/>
              <a:ext cx="1999265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이용방법</a:t>
              </a:r>
              <a:endParaRPr lang="en-US" altLang="ko-KR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33" name="그룹 32"/>
          <p:cNvGrpSpPr/>
          <p:nvPr/>
        </p:nvGrpSpPr>
        <p:grpSpPr>
          <a:xfrm>
            <a:off x="6962612" y="3321780"/>
            <a:ext cx="2547902" cy="674843"/>
            <a:chOff x="6984575" y="2163199"/>
            <a:chExt cx="2547902" cy="674843"/>
          </a:xfrm>
        </p:grpSpPr>
        <p:pic>
          <p:nvPicPr>
            <p:cNvPr id="34" name="그림 33" descr="Light Bulb Idea Enlightenment · Free vector graphic on Pixabay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35" name="직사각형 34"/>
            <p:cNvSpPr/>
            <p:nvPr/>
          </p:nvSpPr>
          <p:spPr>
            <a:xfrm>
              <a:off x="7533211" y="2163199"/>
              <a:ext cx="199926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>
                  <a:ln w="12700">
                    <a:solidFill>
                      <a:schemeClr val="bg1"/>
                    </a:solidFill>
                    <a:prstDash val="solid"/>
                  </a:ln>
                  <a:solidFill>
                    <a:srgbClr val="FF9900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주의해요</a:t>
              </a:r>
              <a:endParaRPr lang="en-US" altLang="ko-KR" sz="3600" b="1" cap="none" spc="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36" name="그룹 35"/>
          <p:cNvGrpSpPr/>
          <p:nvPr/>
        </p:nvGrpSpPr>
        <p:grpSpPr>
          <a:xfrm>
            <a:off x="6910987" y="4645944"/>
            <a:ext cx="2547902" cy="674843"/>
            <a:chOff x="6984575" y="2163199"/>
            <a:chExt cx="2547902" cy="674843"/>
          </a:xfrm>
        </p:grpSpPr>
        <p:pic>
          <p:nvPicPr>
            <p:cNvPr id="37" name="그림 36" descr="Light Bulb Idea Enlightenment · Free vector graphic on Pixabay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38" name="직사각형 37"/>
            <p:cNvSpPr/>
            <p:nvPr/>
          </p:nvSpPr>
          <p:spPr>
            <a:xfrm>
              <a:off x="7533211" y="2163199"/>
              <a:ext cx="199926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 err="1">
                  <a:ln w="12700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안전약속</a:t>
              </a:r>
              <a:endParaRPr lang="en-US" altLang="ko-KR" sz="3600" b="1" cap="none" spc="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226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864" y="6424347"/>
            <a:ext cx="2833152" cy="359276"/>
          </a:xfrm>
          <a:prstGeom prst="rect">
            <a:avLst/>
          </a:prstGeom>
        </p:spPr>
      </p:pic>
      <p:sp>
        <p:nvSpPr>
          <p:cNvPr id="23" name="자유형 22"/>
          <p:cNvSpPr/>
          <p:nvPr/>
        </p:nvSpPr>
        <p:spPr>
          <a:xfrm>
            <a:off x="8063345" y="1"/>
            <a:ext cx="4128655" cy="1928552"/>
          </a:xfrm>
          <a:custGeom>
            <a:avLst/>
            <a:gdLst>
              <a:gd name="connsiteX0" fmla="*/ 16495 w 7772764"/>
              <a:gd name="connsiteY0" fmla="*/ 0 h 5222918"/>
              <a:gd name="connsiteX1" fmla="*/ 7772764 w 7772764"/>
              <a:gd name="connsiteY1" fmla="*/ 0 h 5222918"/>
              <a:gd name="connsiteX2" fmla="*/ 7772764 w 7772764"/>
              <a:gd name="connsiteY2" fmla="*/ 4484203 h 5222918"/>
              <a:gd name="connsiteX3" fmla="*/ 7725041 w 7772764"/>
              <a:gd name="connsiteY3" fmla="*/ 4513469 h 5222918"/>
              <a:gd name="connsiteX4" fmla="*/ 2523745 w 7772764"/>
              <a:gd name="connsiteY4" fmla="*/ 4556408 h 5222918"/>
              <a:gd name="connsiteX5" fmla="*/ 804323 w 7772764"/>
              <a:gd name="connsiteY5" fmla="*/ 5026428 h 5222918"/>
              <a:gd name="connsiteX6" fmla="*/ 1064548 w 7772764"/>
              <a:gd name="connsiteY6" fmla="*/ 3325515 h 5222918"/>
              <a:gd name="connsiteX7" fmla="*/ 72 w 7772764"/>
              <a:gd name="connsiteY7" fmla="*/ 307130 h 5222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72764" h="5222918">
                <a:moveTo>
                  <a:pt x="16495" y="0"/>
                </a:moveTo>
                <a:lnTo>
                  <a:pt x="7772764" y="0"/>
                </a:lnTo>
                <a:lnTo>
                  <a:pt x="7772764" y="4484203"/>
                </a:lnTo>
                <a:lnTo>
                  <a:pt x="7725041" y="4513469"/>
                </a:lnTo>
                <a:cubicBezTo>
                  <a:pt x="6170877" y="5419969"/>
                  <a:pt x="4175537" y="5482992"/>
                  <a:pt x="2523745" y="4556408"/>
                </a:cubicBezTo>
                <a:lnTo>
                  <a:pt x="804323" y="5026428"/>
                </a:lnTo>
                <a:lnTo>
                  <a:pt x="1064548" y="3325515"/>
                </a:lnTo>
                <a:cubicBezTo>
                  <a:pt x="343065" y="2429230"/>
                  <a:pt x="-5780" y="1364242"/>
                  <a:pt x="72" y="3071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0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" name="_x629560120" descr="EMB000035b4bb7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22" t="45482" r="92168" b="50099"/>
          <a:stretch>
            <a:fillRect/>
          </a:stretch>
        </p:blipFill>
        <p:spPr bwMode="auto">
          <a:xfrm>
            <a:off x="0" y="457200"/>
            <a:ext cx="1617663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/>
          <p:cNvSpPr/>
          <p:nvPr/>
        </p:nvSpPr>
        <p:spPr>
          <a:xfrm>
            <a:off x="8623711" y="102764"/>
            <a:ext cx="340830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436E3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무등산 수박</a:t>
            </a:r>
            <a:endParaRPr lang="en-US" altLang="ko-KR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436E3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436E3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이야기</a:t>
            </a:r>
            <a:endParaRPr lang="en-US" altLang="ko-KR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436E3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6" name="그림 5"/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40000" y="720000"/>
            <a:ext cx="5940000" cy="5580000"/>
          </a:xfrm>
          <a:prstGeom prst="rect">
            <a:avLst/>
          </a:prstGeom>
          <a:solidFill>
            <a:srgbClr val="FFFFFF">
              <a:shade val="85000"/>
            </a:srgbClr>
          </a:solidFill>
          <a:ln w="127000" cap="rnd">
            <a:solidFill>
              <a:schemeClr val="bg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7" name="TextBox 26"/>
          <p:cNvSpPr txBox="1"/>
          <p:nvPr/>
        </p:nvSpPr>
        <p:spPr>
          <a:xfrm>
            <a:off x="7340192" y="2547060"/>
            <a:ext cx="4851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광주 무등산 수박의 이야기를 듣고 다른 </a:t>
            </a:r>
            <a:endParaRPr lang="en-US" altLang="ko-KR" dirty="0"/>
          </a:p>
          <a:p>
            <a:r>
              <a:rPr lang="ko-KR" altLang="en-US" dirty="0"/>
              <a:t>수박과의 차이점을 알아보아요</a:t>
            </a:r>
            <a:endParaRPr lang="en-US" altLang="ko-KR" dirty="0"/>
          </a:p>
        </p:txBody>
      </p:sp>
      <p:sp>
        <p:nvSpPr>
          <p:cNvPr id="28" name="TextBox 27"/>
          <p:cNvSpPr txBox="1"/>
          <p:nvPr/>
        </p:nvSpPr>
        <p:spPr>
          <a:xfrm>
            <a:off x="7340192" y="3987098"/>
            <a:ext cx="4372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모니터는 살짝 눌러 주세요</a:t>
            </a:r>
            <a:endParaRPr lang="en-US" altLang="ko-KR" dirty="0"/>
          </a:p>
        </p:txBody>
      </p:sp>
      <p:sp>
        <p:nvSpPr>
          <p:cNvPr id="29" name="TextBox 28"/>
          <p:cNvSpPr txBox="1"/>
          <p:nvPr/>
        </p:nvSpPr>
        <p:spPr>
          <a:xfrm>
            <a:off x="7427934" y="5364075"/>
            <a:ext cx="4563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/>
              <a:t>차례차례 순서를 지켜요</a:t>
            </a:r>
            <a:endParaRPr lang="en-US" altLang="ko-KR" sz="2000" b="1" dirty="0"/>
          </a:p>
        </p:txBody>
      </p:sp>
      <p:grpSp>
        <p:nvGrpSpPr>
          <p:cNvPr id="30" name="그룹 29"/>
          <p:cNvGrpSpPr/>
          <p:nvPr/>
        </p:nvGrpSpPr>
        <p:grpSpPr>
          <a:xfrm>
            <a:off x="6910987" y="1856709"/>
            <a:ext cx="2547902" cy="674843"/>
            <a:chOff x="6984575" y="2163199"/>
            <a:chExt cx="2547902" cy="674843"/>
          </a:xfrm>
        </p:grpSpPr>
        <p:pic>
          <p:nvPicPr>
            <p:cNvPr id="31" name="그림 30" descr="Light Bulb Idea Enlightenment · Free vector graphic on Pixabay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32" name="직사각형 31"/>
            <p:cNvSpPr/>
            <p:nvPr/>
          </p:nvSpPr>
          <p:spPr>
            <a:xfrm>
              <a:off x="7533212" y="2163199"/>
              <a:ext cx="1999265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이용방법</a:t>
              </a:r>
              <a:endParaRPr lang="en-US" altLang="ko-KR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33" name="그룹 32"/>
          <p:cNvGrpSpPr/>
          <p:nvPr/>
        </p:nvGrpSpPr>
        <p:grpSpPr>
          <a:xfrm>
            <a:off x="6962612" y="3321780"/>
            <a:ext cx="2547902" cy="674843"/>
            <a:chOff x="6984575" y="2163199"/>
            <a:chExt cx="2547902" cy="674843"/>
          </a:xfrm>
        </p:grpSpPr>
        <p:pic>
          <p:nvPicPr>
            <p:cNvPr id="34" name="그림 33" descr="Light Bulb Idea Enlightenment · Free vector graphic on Pixabay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35" name="직사각형 34"/>
            <p:cNvSpPr/>
            <p:nvPr/>
          </p:nvSpPr>
          <p:spPr>
            <a:xfrm>
              <a:off x="7533211" y="2163199"/>
              <a:ext cx="199926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>
                  <a:ln w="12700">
                    <a:solidFill>
                      <a:schemeClr val="bg1"/>
                    </a:solidFill>
                    <a:prstDash val="solid"/>
                  </a:ln>
                  <a:solidFill>
                    <a:srgbClr val="FF9900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주의해요</a:t>
              </a:r>
              <a:endParaRPr lang="en-US" altLang="ko-KR" sz="3600" b="1" cap="none" spc="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36" name="그룹 35"/>
          <p:cNvGrpSpPr/>
          <p:nvPr/>
        </p:nvGrpSpPr>
        <p:grpSpPr>
          <a:xfrm>
            <a:off x="6910987" y="4645944"/>
            <a:ext cx="2547902" cy="674843"/>
            <a:chOff x="6984575" y="2163199"/>
            <a:chExt cx="2547902" cy="674843"/>
          </a:xfrm>
        </p:grpSpPr>
        <p:pic>
          <p:nvPicPr>
            <p:cNvPr id="37" name="그림 36" descr="Light Bulb Idea Enlightenment · Free vector graphic on Pixabay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38" name="직사각형 37"/>
            <p:cNvSpPr/>
            <p:nvPr/>
          </p:nvSpPr>
          <p:spPr>
            <a:xfrm>
              <a:off x="7533211" y="2163199"/>
              <a:ext cx="199926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 err="1">
                  <a:ln w="12700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안전약속</a:t>
              </a:r>
              <a:endParaRPr lang="en-US" altLang="ko-KR" sz="3600" b="1" cap="none" spc="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576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rgbClr val="CDE8A1"/>
            </a:gs>
            <a:gs pos="0">
              <a:srgbClr val="8BC73B"/>
            </a:gs>
            <a:gs pos="100000">
              <a:schemeClr val="bg1"/>
            </a:gs>
          </a:gsLst>
          <a:lin ang="20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자유형 6"/>
          <p:cNvSpPr/>
          <p:nvPr/>
        </p:nvSpPr>
        <p:spPr>
          <a:xfrm>
            <a:off x="4419236" y="0"/>
            <a:ext cx="7772764" cy="5222918"/>
          </a:xfrm>
          <a:custGeom>
            <a:avLst/>
            <a:gdLst>
              <a:gd name="connsiteX0" fmla="*/ 16495 w 7772764"/>
              <a:gd name="connsiteY0" fmla="*/ 0 h 5222918"/>
              <a:gd name="connsiteX1" fmla="*/ 7772764 w 7772764"/>
              <a:gd name="connsiteY1" fmla="*/ 0 h 5222918"/>
              <a:gd name="connsiteX2" fmla="*/ 7772764 w 7772764"/>
              <a:gd name="connsiteY2" fmla="*/ 4484203 h 5222918"/>
              <a:gd name="connsiteX3" fmla="*/ 7725041 w 7772764"/>
              <a:gd name="connsiteY3" fmla="*/ 4513469 h 5222918"/>
              <a:gd name="connsiteX4" fmla="*/ 2523745 w 7772764"/>
              <a:gd name="connsiteY4" fmla="*/ 4556408 h 5222918"/>
              <a:gd name="connsiteX5" fmla="*/ 804323 w 7772764"/>
              <a:gd name="connsiteY5" fmla="*/ 5026428 h 5222918"/>
              <a:gd name="connsiteX6" fmla="*/ 1064548 w 7772764"/>
              <a:gd name="connsiteY6" fmla="*/ 3325515 h 5222918"/>
              <a:gd name="connsiteX7" fmla="*/ 72 w 7772764"/>
              <a:gd name="connsiteY7" fmla="*/ 307130 h 5222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72764" h="5222918">
                <a:moveTo>
                  <a:pt x="16495" y="0"/>
                </a:moveTo>
                <a:lnTo>
                  <a:pt x="7772764" y="0"/>
                </a:lnTo>
                <a:lnTo>
                  <a:pt x="7772764" y="4484203"/>
                </a:lnTo>
                <a:lnTo>
                  <a:pt x="7725041" y="4513469"/>
                </a:lnTo>
                <a:cubicBezTo>
                  <a:pt x="6170877" y="5419969"/>
                  <a:pt x="4175537" y="5482992"/>
                  <a:pt x="2523745" y="4556408"/>
                </a:cubicBezTo>
                <a:lnTo>
                  <a:pt x="804323" y="5026428"/>
                </a:lnTo>
                <a:lnTo>
                  <a:pt x="1064548" y="3325515"/>
                </a:lnTo>
                <a:cubicBezTo>
                  <a:pt x="343065" y="2429230"/>
                  <a:pt x="-5780" y="1364242"/>
                  <a:pt x="72" y="3071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prstClr val="white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44044" y="1006739"/>
            <a:ext cx="74479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즐겁고</a:t>
            </a:r>
            <a:r>
              <a:rPr lang="ko-KR" altLang="en-US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안전한</a:t>
            </a:r>
            <a:endParaRPr lang="en-US" altLang="ko-KR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8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체험을</a:t>
            </a:r>
            <a:r>
              <a:rPr lang="ko-KR" altLang="en-US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해요</a:t>
            </a:r>
            <a:r>
              <a:rPr lang="en-US" altLang="ko-KR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~</a:t>
            </a:r>
            <a:endParaRPr lang="ko-KR" alt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103" y="3541139"/>
            <a:ext cx="4841239" cy="801445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52" y="2945731"/>
            <a:ext cx="5161866" cy="365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5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864" y="6424347"/>
            <a:ext cx="2833152" cy="359276"/>
          </a:xfrm>
          <a:prstGeom prst="rect">
            <a:avLst/>
          </a:prstGeom>
        </p:spPr>
      </p:pic>
      <p:sp>
        <p:nvSpPr>
          <p:cNvPr id="23" name="자유형 22"/>
          <p:cNvSpPr/>
          <p:nvPr/>
        </p:nvSpPr>
        <p:spPr>
          <a:xfrm>
            <a:off x="8063345" y="1"/>
            <a:ext cx="4128655" cy="1928552"/>
          </a:xfrm>
          <a:custGeom>
            <a:avLst/>
            <a:gdLst>
              <a:gd name="connsiteX0" fmla="*/ 16495 w 7772764"/>
              <a:gd name="connsiteY0" fmla="*/ 0 h 5222918"/>
              <a:gd name="connsiteX1" fmla="*/ 7772764 w 7772764"/>
              <a:gd name="connsiteY1" fmla="*/ 0 h 5222918"/>
              <a:gd name="connsiteX2" fmla="*/ 7772764 w 7772764"/>
              <a:gd name="connsiteY2" fmla="*/ 4484203 h 5222918"/>
              <a:gd name="connsiteX3" fmla="*/ 7725041 w 7772764"/>
              <a:gd name="connsiteY3" fmla="*/ 4513469 h 5222918"/>
              <a:gd name="connsiteX4" fmla="*/ 2523745 w 7772764"/>
              <a:gd name="connsiteY4" fmla="*/ 4556408 h 5222918"/>
              <a:gd name="connsiteX5" fmla="*/ 804323 w 7772764"/>
              <a:gd name="connsiteY5" fmla="*/ 5026428 h 5222918"/>
              <a:gd name="connsiteX6" fmla="*/ 1064548 w 7772764"/>
              <a:gd name="connsiteY6" fmla="*/ 3325515 h 5222918"/>
              <a:gd name="connsiteX7" fmla="*/ 72 w 7772764"/>
              <a:gd name="connsiteY7" fmla="*/ 307130 h 5222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72764" h="5222918">
                <a:moveTo>
                  <a:pt x="16495" y="0"/>
                </a:moveTo>
                <a:lnTo>
                  <a:pt x="7772764" y="0"/>
                </a:lnTo>
                <a:lnTo>
                  <a:pt x="7772764" y="4484203"/>
                </a:lnTo>
                <a:lnTo>
                  <a:pt x="7725041" y="4513469"/>
                </a:lnTo>
                <a:cubicBezTo>
                  <a:pt x="6170877" y="5419969"/>
                  <a:pt x="4175537" y="5482992"/>
                  <a:pt x="2523745" y="4556408"/>
                </a:cubicBezTo>
                <a:lnTo>
                  <a:pt x="804323" y="5026428"/>
                </a:lnTo>
                <a:lnTo>
                  <a:pt x="1064548" y="3325515"/>
                </a:lnTo>
                <a:cubicBezTo>
                  <a:pt x="343065" y="2429230"/>
                  <a:pt x="-5780" y="1364242"/>
                  <a:pt x="72" y="3071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0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80208" y="1199301"/>
            <a:ext cx="4851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 </a:t>
            </a:r>
            <a:endParaRPr lang="en-US" altLang="ko-KR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" name="_x629560120" descr="EMB000035b4bb7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22" t="45482" r="92168" b="50099"/>
          <a:stretch>
            <a:fillRect/>
          </a:stretch>
        </p:blipFill>
        <p:spPr bwMode="auto">
          <a:xfrm>
            <a:off x="0" y="457200"/>
            <a:ext cx="1617663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/>
          <p:cNvSpPr/>
          <p:nvPr/>
        </p:nvSpPr>
        <p:spPr>
          <a:xfrm>
            <a:off x="8583319" y="296178"/>
            <a:ext cx="340830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436E3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헬멧 수족관</a:t>
            </a:r>
            <a:endParaRPr lang="en-US" altLang="ko-KR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436E3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8" name="그림 7"/>
          <p:cNvPicPr preferRelativeResize="0"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4" t="438" r="363" b="323"/>
          <a:stretch/>
        </p:blipFill>
        <p:spPr>
          <a:xfrm rot="5400000">
            <a:off x="720000" y="540000"/>
            <a:ext cx="5580000" cy="5940000"/>
          </a:xfrm>
          <a:prstGeom prst="rect">
            <a:avLst/>
          </a:prstGeom>
          <a:solidFill>
            <a:srgbClr val="FFFFFF">
              <a:shade val="85000"/>
            </a:srgbClr>
          </a:solidFill>
          <a:ln w="127000" cap="rnd">
            <a:solidFill>
              <a:schemeClr val="bg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9" name="TextBox 38"/>
          <p:cNvSpPr txBox="1"/>
          <p:nvPr/>
        </p:nvSpPr>
        <p:spPr>
          <a:xfrm>
            <a:off x="7340192" y="2547060"/>
            <a:ext cx="4851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수족관 안으로 들어가 물고기를 관찰해요</a:t>
            </a:r>
            <a:endParaRPr lang="en-US" altLang="ko-KR" dirty="0"/>
          </a:p>
        </p:txBody>
      </p:sp>
      <p:sp>
        <p:nvSpPr>
          <p:cNvPr id="40" name="TextBox 39"/>
          <p:cNvSpPr txBox="1"/>
          <p:nvPr/>
        </p:nvSpPr>
        <p:spPr>
          <a:xfrm>
            <a:off x="7340191" y="3894819"/>
            <a:ext cx="4763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물고기가 놀라지 않도록 수족관을 두드리지 않고 눈으로만 보아요</a:t>
            </a:r>
            <a:endParaRPr lang="en-US" altLang="ko-KR" dirty="0"/>
          </a:p>
        </p:txBody>
      </p:sp>
      <p:sp>
        <p:nvSpPr>
          <p:cNvPr id="41" name="TextBox 40"/>
          <p:cNvSpPr txBox="1"/>
          <p:nvPr/>
        </p:nvSpPr>
        <p:spPr>
          <a:xfrm>
            <a:off x="7427934" y="5364075"/>
            <a:ext cx="2521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/>
              <a:t>한 </a:t>
            </a:r>
            <a:r>
              <a:rPr lang="ko-KR" altLang="en-US" sz="2000" b="1" dirty="0" err="1"/>
              <a:t>사람씩</a:t>
            </a:r>
            <a:r>
              <a:rPr lang="ko-KR" altLang="en-US" sz="2000" b="1" dirty="0"/>
              <a:t> 들어가요</a:t>
            </a:r>
            <a:endParaRPr lang="en-US" altLang="ko-KR" sz="2000" b="1" dirty="0"/>
          </a:p>
        </p:txBody>
      </p:sp>
      <p:grpSp>
        <p:nvGrpSpPr>
          <p:cNvPr id="42" name="그룹 41"/>
          <p:cNvGrpSpPr/>
          <p:nvPr/>
        </p:nvGrpSpPr>
        <p:grpSpPr>
          <a:xfrm>
            <a:off x="6910987" y="1856709"/>
            <a:ext cx="2547902" cy="674843"/>
            <a:chOff x="6984575" y="2163199"/>
            <a:chExt cx="2547902" cy="674843"/>
          </a:xfrm>
        </p:grpSpPr>
        <p:pic>
          <p:nvPicPr>
            <p:cNvPr id="43" name="그림 42" descr="Light Bulb Idea Enlightenment · Free vector graphic on Pixabay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44" name="직사각형 43"/>
            <p:cNvSpPr/>
            <p:nvPr/>
          </p:nvSpPr>
          <p:spPr>
            <a:xfrm>
              <a:off x="7533212" y="2163199"/>
              <a:ext cx="1999265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이용방법</a:t>
              </a:r>
              <a:endParaRPr lang="en-US" altLang="ko-KR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45" name="그룹 44"/>
          <p:cNvGrpSpPr/>
          <p:nvPr/>
        </p:nvGrpSpPr>
        <p:grpSpPr>
          <a:xfrm>
            <a:off x="6962612" y="3229501"/>
            <a:ext cx="2547902" cy="674843"/>
            <a:chOff x="6984575" y="2163199"/>
            <a:chExt cx="2547902" cy="674843"/>
          </a:xfrm>
        </p:grpSpPr>
        <p:pic>
          <p:nvPicPr>
            <p:cNvPr id="46" name="그림 45" descr="Light Bulb Idea Enlightenment · Free vector graphic on Pixabay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47" name="직사각형 46"/>
            <p:cNvSpPr/>
            <p:nvPr/>
          </p:nvSpPr>
          <p:spPr>
            <a:xfrm>
              <a:off x="7533211" y="2163199"/>
              <a:ext cx="199926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>
                  <a:ln w="12700">
                    <a:solidFill>
                      <a:schemeClr val="bg1"/>
                    </a:solidFill>
                    <a:prstDash val="solid"/>
                  </a:ln>
                  <a:solidFill>
                    <a:srgbClr val="FF9900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주의해요</a:t>
              </a:r>
              <a:endParaRPr lang="en-US" altLang="ko-KR" sz="3600" b="1" cap="none" spc="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48" name="그룹 47"/>
          <p:cNvGrpSpPr/>
          <p:nvPr/>
        </p:nvGrpSpPr>
        <p:grpSpPr>
          <a:xfrm>
            <a:off x="6910987" y="4645944"/>
            <a:ext cx="2547902" cy="674843"/>
            <a:chOff x="6984575" y="2163199"/>
            <a:chExt cx="2547902" cy="674843"/>
          </a:xfrm>
        </p:grpSpPr>
        <p:pic>
          <p:nvPicPr>
            <p:cNvPr id="49" name="그림 48" descr="Light Bulb Idea Enlightenment · Free vector graphic on Pixabay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50" name="직사각형 49"/>
            <p:cNvSpPr/>
            <p:nvPr/>
          </p:nvSpPr>
          <p:spPr>
            <a:xfrm>
              <a:off x="7533211" y="2163199"/>
              <a:ext cx="199926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 err="1">
                  <a:ln w="12700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안전약속</a:t>
              </a:r>
              <a:endParaRPr lang="en-US" altLang="ko-KR" sz="3600" b="1" cap="none" spc="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879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1"/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864" y="6424347"/>
            <a:ext cx="2833152" cy="359276"/>
          </a:xfrm>
          <a:prstGeom prst="rect">
            <a:avLst/>
          </a:prstGeom>
        </p:spPr>
      </p:pic>
      <p:sp>
        <p:nvSpPr>
          <p:cNvPr id="23" name="자유형 22"/>
          <p:cNvSpPr/>
          <p:nvPr/>
        </p:nvSpPr>
        <p:spPr>
          <a:xfrm>
            <a:off x="8063345" y="1"/>
            <a:ext cx="4128655" cy="1928552"/>
          </a:xfrm>
          <a:custGeom>
            <a:avLst/>
            <a:gdLst>
              <a:gd name="connsiteX0" fmla="*/ 16495 w 7772764"/>
              <a:gd name="connsiteY0" fmla="*/ 0 h 5222918"/>
              <a:gd name="connsiteX1" fmla="*/ 7772764 w 7772764"/>
              <a:gd name="connsiteY1" fmla="*/ 0 h 5222918"/>
              <a:gd name="connsiteX2" fmla="*/ 7772764 w 7772764"/>
              <a:gd name="connsiteY2" fmla="*/ 4484203 h 5222918"/>
              <a:gd name="connsiteX3" fmla="*/ 7725041 w 7772764"/>
              <a:gd name="connsiteY3" fmla="*/ 4513469 h 5222918"/>
              <a:gd name="connsiteX4" fmla="*/ 2523745 w 7772764"/>
              <a:gd name="connsiteY4" fmla="*/ 4556408 h 5222918"/>
              <a:gd name="connsiteX5" fmla="*/ 804323 w 7772764"/>
              <a:gd name="connsiteY5" fmla="*/ 5026428 h 5222918"/>
              <a:gd name="connsiteX6" fmla="*/ 1064548 w 7772764"/>
              <a:gd name="connsiteY6" fmla="*/ 3325515 h 5222918"/>
              <a:gd name="connsiteX7" fmla="*/ 72 w 7772764"/>
              <a:gd name="connsiteY7" fmla="*/ 307130 h 5222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72764" h="5222918">
                <a:moveTo>
                  <a:pt x="16495" y="0"/>
                </a:moveTo>
                <a:lnTo>
                  <a:pt x="7772764" y="0"/>
                </a:lnTo>
                <a:lnTo>
                  <a:pt x="7772764" y="4484203"/>
                </a:lnTo>
                <a:lnTo>
                  <a:pt x="7725041" y="4513469"/>
                </a:lnTo>
                <a:cubicBezTo>
                  <a:pt x="6170877" y="5419969"/>
                  <a:pt x="4175537" y="5482992"/>
                  <a:pt x="2523745" y="4556408"/>
                </a:cubicBezTo>
                <a:lnTo>
                  <a:pt x="804323" y="5026428"/>
                </a:lnTo>
                <a:lnTo>
                  <a:pt x="1064548" y="3325515"/>
                </a:lnTo>
                <a:cubicBezTo>
                  <a:pt x="343065" y="2429230"/>
                  <a:pt x="-5780" y="1364242"/>
                  <a:pt x="72" y="3071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0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" name="_x629560120" descr="EMB000035b4bb7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22" t="45482" r="92168" b="50099"/>
          <a:stretch>
            <a:fillRect/>
          </a:stretch>
        </p:blipFill>
        <p:spPr bwMode="auto">
          <a:xfrm>
            <a:off x="0" y="457200"/>
            <a:ext cx="1617663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/>
          <p:cNvSpPr/>
          <p:nvPr/>
        </p:nvSpPr>
        <p:spPr>
          <a:xfrm>
            <a:off x="8416698" y="16443"/>
            <a:ext cx="341151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436E3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곤충핀</a:t>
            </a:r>
            <a:endParaRPr lang="en-US" altLang="ko-KR" sz="4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436E3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en-US" altLang="ko-KR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436E3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       </a:t>
            </a:r>
            <a:r>
              <a:rPr lang="ko-KR" alt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436E3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만들기</a:t>
            </a:r>
            <a:endParaRPr lang="en-US" altLang="ko-KR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436E3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6" name="그림 5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0000" y="540000"/>
            <a:ext cx="5580000" cy="5940000"/>
          </a:xfrm>
          <a:prstGeom prst="rect">
            <a:avLst/>
          </a:prstGeom>
          <a:solidFill>
            <a:srgbClr val="FFFFFF">
              <a:shade val="85000"/>
            </a:srgbClr>
          </a:solidFill>
          <a:ln w="127000" cap="rnd">
            <a:solidFill>
              <a:schemeClr val="bg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9" name="TextBox 38"/>
          <p:cNvSpPr txBox="1"/>
          <p:nvPr/>
        </p:nvSpPr>
        <p:spPr>
          <a:xfrm>
            <a:off x="7340192" y="2547060"/>
            <a:ext cx="4851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핀 도장에 원하는 곤충을 그려보고 스티커도 </a:t>
            </a:r>
            <a:endParaRPr lang="en-US" altLang="ko-KR" dirty="0"/>
          </a:p>
          <a:p>
            <a:r>
              <a:rPr lang="ko-KR" altLang="en-US" dirty="0"/>
              <a:t>붙여요</a:t>
            </a:r>
            <a:endParaRPr lang="en-US" altLang="ko-KR" dirty="0"/>
          </a:p>
        </p:txBody>
      </p:sp>
      <p:sp>
        <p:nvSpPr>
          <p:cNvPr id="40" name="TextBox 39"/>
          <p:cNvSpPr txBox="1"/>
          <p:nvPr/>
        </p:nvSpPr>
        <p:spPr>
          <a:xfrm>
            <a:off x="7340192" y="3894819"/>
            <a:ext cx="4372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사용한 도구는 제자리에 정리해요</a:t>
            </a:r>
            <a:endParaRPr lang="en-US" altLang="ko-KR" dirty="0"/>
          </a:p>
        </p:txBody>
      </p:sp>
      <p:sp>
        <p:nvSpPr>
          <p:cNvPr id="41" name="TextBox 40"/>
          <p:cNvSpPr txBox="1"/>
          <p:nvPr/>
        </p:nvSpPr>
        <p:spPr>
          <a:xfrm>
            <a:off x="7427934" y="5187906"/>
            <a:ext cx="4563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err="1"/>
              <a:t>곤충핀을</a:t>
            </a:r>
            <a:r>
              <a:rPr lang="ko-KR" altLang="en-US" sz="2000" b="1" dirty="0"/>
              <a:t> 사용할 때는 선생님이나 </a:t>
            </a:r>
            <a:endParaRPr lang="en-US" altLang="ko-KR" sz="2000" b="1" dirty="0"/>
          </a:p>
          <a:p>
            <a:r>
              <a:rPr lang="ko-KR" altLang="en-US" sz="2000" b="1" dirty="0"/>
              <a:t>부모님의 도움을 받아요</a:t>
            </a:r>
            <a:endParaRPr lang="en-US" altLang="ko-KR" sz="2000" b="1" dirty="0"/>
          </a:p>
        </p:txBody>
      </p:sp>
      <p:grpSp>
        <p:nvGrpSpPr>
          <p:cNvPr id="42" name="그룹 41"/>
          <p:cNvGrpSpPr/>
          <p:nvPr/>
        </p:nvGrpSpPr>
        <p:grpSpPr>
          <a:xfrm>
            <a:off x="6910987" y="1856709"/>
            <a:ext cx="2547902" cy="674843"/>
            <a:chOff x="6984575" y="2163199"/>
            <a:chExt cx="2547902" cy="674843"/>
          </a:xfrm>
        </p:grpSpPr>
        <p:pic>
          <p:nvPicPr>
            <p:cNvPr id="43" name="그림 42" descr="Light Bulb Idea Enlightenment · Free vector graphic on Pixabay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44" name="직사각형 43"/>
            <p:cNvSpPr/>
            <p:nvPr/>
          </p:nvSpPr>
          <p:spPr>
            <a:xfrm>
              <a:off x="7533212" y="2163199"/>
              <a:ext cx="1999265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이용방법</a:t>
              </a:r>
              <a:endParaRPr lang="en-US" altLang="ko-KR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45" name="그룹 44"/>
          <p:cNvGrpSpPr/>
          <p:nvPr/>
        </p:nvGrpSpPr>
        <p:grpSpPr>
          <a:xfrm>
            <a:off x="6962612" y="3229501"/>
            <a:ext cx="2547902" cy="674843"/>
            <a:chOff x="6984575" y="2163199"/>
            <a:chExt cx="2547902" cy="674843"/>
          </a:xfrm>
        </p:grpSpPr>
        <p:pic>
          <p:nvPicPr>
            <p:cNvPr id="46" name="그림 45" descr="Light Bulb Idea Enlightenment · Free vector graphic on Pixabay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47" name="직사각형 46"/>
            <p:cNvSpPr/>
            <p:nvPr/>
          </p:nvSpPr>
          <p:spPr>
            <a:xfrm>
              <a:off x="7533211" y="2163199"/>
              <a:ext cx="199926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>
                  <a:ln w="12700">
                    <a:solidFill>
                      <a:schemeClr val="bg1"/>
                    </a:solidFill>
                    <a:prstDash val="solid"/>
                  </a:ln>
                  <a:solidFill>
                    <a:srgbClr val="FF9900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주의해요</a:t>
              </a:r>
              <a:endParaRPr lang="en-US" altLang="ko-KR" sz="3600" b="1" cap="none" spc="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48" name="그룹 47"/>
          <p:cNvGrpSpPr/>
          <p:nvPr/>
        </p:nvGrpSpPr>
        <p:grpSpPr>
          <a:xfrm>
            <a:off x="6910987" y="4469775"/>
            <a:ext cx="2547902" cy="674843"/>
            <a:chOff x="6984575" y="2163199"/>
            <a:chExt cx="2547902" cy="674843"/>
          </a:xfrm>
        </p:grpSpPr>
        <p:pic>
          <p:nvPicPr>
            <p:cNvPr id="49" name="그림 48" descr="Light Bulb Idea Enlightenment · Free vector graphic on Pixabay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50" name="직사각형 49"/>
            <p:cNvSpPr/>
            <p:nvPr/>
          </p:nvSpPr>
          <p:spPr>
            <a:xfrm>
              <a:off x="7533211" y="2163199"/>
              <a:ext cx="199926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 err="1">
                  <a:ln w="12700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안전약속</a:t>
              </a:r>
              <a:endParaRPr lang="en-US" altLang="ko-KR" sz="3600" b="1" cap="none" spc="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225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864" y="6424347"/>
            <a:ext cx="2833152" cy="359276"/>
          </a:xfrm>
          <a:prstGeom prst="rect">
            <a:avLst/>
          </a:prstGeom>
        </p:spPr>
      </p:pic>
      <p:sp>
        <p:nvSpPr>
          <p:cNvPr id="23" name="자유형 22"/>
          <p:cNvSpPr/>
          <p:nvPr/>
        </p:nvSpPr>
        <p:spPr>
          <a:xfrm>
            <a:off x="8063345" y="1"/>
            <a:ext cx="4128655" cy="1928552"/>
          </a:xfrm>
          <a:custGeom>
            <a:avLst/>
            <a:gdLst>
              <a:gd name="connsiteX0" fmla="*/ 16495 w 7772764"/>
              <a:gd name="connsiteY0" fmla="*/ 0 h 5222918"/>
              <a:gd name="connsiteX1" fmla="*/ 7772764 w 7772764"/>
              <a:gd name="connsiteY1" fmla="*/ 0 h 5222918"/>
              <a:gd name="connsiteX2" fmla="*/ 7772764 w 7772764"/>
              <a:gd name="connsiteY2" fmla="*/ 4484203 h 5222918"/>
              <a:gd name="connsiteX3" fmla="*/ 7725041 w 7772764"/>
              <a:gd name="connsiteY3" fmla="*/ 4513469 h 5222918"/>
              <a:gd name="connsiteX4" fmla="*/ 2523745 w 7772764"/>
              <a:gd name="connsiteY4" fmla="*/ 4556408 h 5222918"/>
              <a:gd name="connsiteX5" fmla="*/ 804323 w 7772764"/>
              <a:gd name="connsiteY5" fmla="*/ 5026428 h 5222918"/>
              <a:gd name="connsiteX6" fmla="*/ 1064548 w 7772764"/>
              <a:gd name="connsiteY6" fmla="*/ 3325515 h 5222918"/>
              <a:gd name="connsiteX7" fmla="*/ 72 w 7772764"/>
              <a:gd name="connsiteY7" fmla="*/ 307130 h 5222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72764" h="5222918">
                <a:moveTo>
                  <a:pt x="16495" y="0"/>
                </a:moveTo>
                <a:lnTo>
                  <a:pt x="7772764" y="0"/>
                </a:lnTo>
                <a:lnTo>
                  <a:pt x="7772764" y="4484203"/>
                </a:lnTo>
                <a:lnTo>
                  <a:pt x="7725041" y="4513469"/>
                </a:lnTo>
                <a:cubicBezTo>
                  <a:pt x="6170877" y="5419969"/>
                  <a:pt x="4175537" y="5482992"/>
                  <a:pt x="2523745" y="4556408"/>
                </a:cubicBezTo>
                <a:lnTo>
                  <a:pt x="804323" y="5026428"/>
                </a:lnTo>
                <a:lnTo>
                  <a:pt x="1064548" y="3325515"/>
                </a:lnTo>
                <a:cubicBezTo>
                  <a:pt x="343065" y="2429230"/>
                  <a:pt x="-5780" y="1364242"/>
                  <a:pt x="72" y="3071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0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" name="_x629560120" descr="EMB000035b4bb7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22" t="45482" r="92168" b="50099"/>
          <a:stretch>
            <a:fillRect/>
          </a:stretch>
        </p:blipFill>
        <p:spPr bwMode="auto">
          <a:xfrm>
            <a:off x="0" y="457200"/>
            <a:ext cx="1617663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/>
          <p:cNvSpPr/>
          <p:nvPr/>
        </p:nvSpPr>
        <p:spPr>
          <a:xfrm>
            <a:off x="8885486" y="221369"/>
            <a:ext cx="28039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436E3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곤충 탁본</a:t>
            </a:r>
            <a:endParaRPr lang="en-US" altLang="ko-KR" sz="4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436E3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6" name="그림 5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0000" y="540000"/>
            <a:ext cx="5580000" cy="5940000"/>
          </a:xfrm>
          <a:prstGeom prst="rect">
            <a:avLst/>
          </a:prstGeom>
          <a:solidFill>
            <a:srgbClr val="FFFFFF">
              <a:shade val="85000"/>
            </a:srgbClr>
          </a:solidFill>
          <a:ln w="127000" cap="rnd">
            <a:solidFill>
              <a:schemeClr val="bg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1" t="57550" r="-238" b="-1426"/>
          <a:stretch/>
        </p:blipFill>
        <p:spPr>
          <a:xfrm rot="21284393">
            <a:off x="2802988" y="5009694"/>
            <a:ext cx="3869452" cy="15777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3" name="TextBox 32"/>
          <p:cNvSpPr txBox="1"/>
          <p:nvPr/>
        </p:nvSpPr>
        <p:spPr>
          <a:xfrm>
            <a:off x="7340192" y="2547060"/>
            <a:ext cx="4851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탁본 틀 위에 종이를 두고 색연필로 문지르면</a:t>
            </a:r>
            <a:endParaRPr lang="en-US" altLang="ko-KR" dirty="0"/>
          </a:p>
          <a:p>
            <a:r>
              <a:rPr lang="ko-KR" altLang="en-US" dirty="0"/>
              <a:t>곤충이 나타나요</a:t>
            </a:r>
            <a:endParaRPr lang="en-US" altLang="ko-KR" dirty="0"/>
          </a:p>
        </p:txBody>
      </p:sp>
      <p:sp>
        <p:nvSpPr>
          <p:cNvPr id="34" name="TextBox 33"/>
          <p:cNvSpPr txBox="1"/>
          <p:nvPr/>
        </p:nvSpPr>
        <p:spPr>
          <a:xfrm>
            <a:off x="7340192" y="3894819"/>
            <a:ext cx="4497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탁본을 하는 중에 종이가 움직이면 곤충이 잘 표현되지 않아요</a:t>
            </a:r>
            <a:endParaRPr lang="en-US" altLang="ko-KR" dirty="0"/>
          </a:p>
        </p:txBody>
      </p:sp>
      <p:sp>
        <p:nvSpPr>
          <p:cNvPr id="35" name="TextBox 34"/>
          <p:cNvSpPr txBox="1"/>
          <p:nvPr/>
        </p:nvSpPr>
        <p:spPr>
          <a:xfrm>
            <a:off x="7427934" y="5364075"/>
            <a:ext cx="4563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err="1"/>
              <a:t>탁본하는</a:t>
            </a:r>
            <a:r>
              <a:rPr lang="ko-KR" altLang="en-US" sz="2000" b="1" dirty="0"/>
              <a:t> 순서를 지켜서 해요</a:t>
            </a:r>
            <a:endParaRPr lang="en-US" altLang="ko-KR" sz="2000" b="1" dirty="0"/>
          </a:p>
        </p:txBody>
      </p:sp>
      <p:grpSp>
        <p:nvGrpSpPr>
          <p:cNvPr id="36" name="그룹 35"/>
          <p:cNvGrpSpPr/>
          <p:nvPr/>
        </p:nvGrpSpPr>
        <p:grpSpPr>
          <a:xfrm>
            <a:off x="6910987" y="1856709"/>
            <a:ext cx="2547902" cy="674843"/>
            <a:chOff x="6984575" y="2163199"/>
            <a:chExt cx="2547902" cy="674843"/>
          </a:xfrm>
        </p:grpSpPr>
        <p:pic>
          <p:nvPicPr>
            <p:cNvPr id="37" name="그림 36" descr="Light Bulb Idea Enlightenment · Free vector graphic on Pixabay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38" name="직사각형 37"/>
            <p:cNvSpPr/>
            <p:nvPr/>
          </p:nvSpPr>
          <p:spPr>
            <a:xfrm>
              <a:off x="7533212" y="2163199"/>
              <a:ext cx="1999265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이용방법</a:t>
              </a:r>
              <a:endParaRPr lang="en-US" altLang="ko-KR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39" name="그룹 38"/>
          <p:cNvGrpSpPr/>
          <p:nvPr/>
        </p:nvGrpSpPr>
        <p:grpSpPr>
          <a:xfrm>
            <a:off x="6962612" y="3229501"/>
            <a:ext cx="2547902" cy="674843"/>
            <a:chOff x="6984575" y="2163199"/>
            <a:chExt cx="2547902" cy="674843"/>
          </a:xfrm>
        </p:grpSpPr>
        <p:pic>
          <p:nvPicPr>
            <p:cNvPr id="40" name="그림 39" descr="Light Bulb Idea Enlightenment · Free vector graphic on Pixabay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41" name="직사각형 40"/>
            <p:cNvSpPr/>
            <p:nvPr/>
          </p:nvSpPr>
          <p:spPr>
            <a:xfrm>
              <a:off x="7533211" y="2163199"/>
              <a:ext cx="199926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>
                  <a:ln w="12700">
                    <a:solidFill>
                      <a:schemeClr val="bg1"/>
                    </a:solidFill>
                    <a:prstDash val="solid"/>
                  </a:ln>
                  <a:solidFill>
                    <a:srgbClr val="FF9900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주의해요</a:t>
              </a:r>
              <a:endParaRPr lang="en-US" altLang="ko-KR" sz="3600" b="1" cap="none" spc="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42" name="그룹 41"/>
          <p:cNvGrpSpPr/>
          <p:nvPr/>
        </p:nvGrpSpPr>
        <p:grpSpPr>
          <a:xfrm>
            <a:off x="6910987" y="4645944"/>
            <a:ext cx="2547902" cy="674843"/>
            <a:chOff x="6984575" y="2163199"/>
            <a:chExt cx="2547902" cy="674843"/>
          </a:xfrm>
        </p:grpSpPr>
        <p:pic>
          <p:nvPicPr>
            <p:cNvPr id="43" name="그림 42" descr="Light Bulb Idea Enlightenment · Free vector graphic on Pixabay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44" name="직사각형 43"/>
            <p:cNvSpPr/>
            <p:nvPr/>
          </p:nvSpPr>
          <p:spPr>
            <a:xfrm>
              <a:off x="7533211" y="2163199"/>
              <a:ext cx="199926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 err="1">
                  <a:ln w="12700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안전약속</a:t>
              </a:r>
              <a:endParaRPr lang="en-US" altLang="ko-KR" sz="3600" b="1" cap="none" spc="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165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864" y="6424347"/>
            <a:ext cx="2833152" cy="359276"/>
          </a:xfrm>
          <a:prstGeom prst="rect">
            <a:avLst/>
          </a:prstGeom>
        </p:spPr>
      </p:pic>
      <p:sp>
        <p:nvSpPr>
          <p:cNvPr id="23" name="자유형 22"/>
          <p:cNvSpPr/>
          <p:nvPr/>
        </p:nvSpPr>
        <p:spPr>
          <a:xfrm>
            <a:off x="8063345" y="1"/>
            <a:ext cx="4128655" cy="1928552"/>
          </a:xfrm>
          <a:custGeom>
            <a:avLst/>
            <a:gdLst>
              <a:gd name="connsiteX0" fmla="*/ 16495 w 7772764"/>
              <a:gd name="connsiteY0" fmla="*/ 0 h 5222918"/>
              <a:gd name="connsiteX1" fmla="*/ 7772764 w 7772764"/>
              <a:gd name="connsiteY1" fmla="*/ 0 h 5222918"/>
              <a:gd name="connsiteX2" fmla="*/ 7772764 w 7772764"/>
              <a:gd name="connsiteY2" fmla="*/ 4484203 h 5222918"/>
              <a:gd name="connsiteX3" fmla="*/ 7725041 w 7772764"/>
              <a:gd name="connsiteY3" fmla="*/ 4513469 h 5222918"/>
              <a:gd name="connsiteX4" fmla="*/ 2523745 w 7772764"/>
              <a:gd name="connsiteY4" fmla="*/ 4556408 h 5222918"/>
              <a:gd name="connsiteX5" fmla="*/ 804323 w 7772764"/>
              <a:gd name="connsiteY5" fmla="*/ 5026428 h 5222918"/>
              <a:gd name="connsiteX6" fmla="*/ 1064548 w 7772764"/>
              <a:gd name="connsiteY6" fmla="*/ 3325515 h 5222918"/>
              <a:gd name="connsiteX7" fmla="*/ 72 w 7772764"/>
              <a:gd name="connsiteY7" fmla="*/ 307130 h 5222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72764" h="5222918">
                <a:moveTo>
                  <a:pt x="16495" y="0"/>
                </a:moveTo>
                <a:lnTo>
                  <a:pt x="7772764" y="0"/>
                </a:lnTo>
                <a:lnTo>
                  <a:pt x="7772764" y="4484203"/>
                </a:lnTo>
                <a:lnTo>
                  <a:pt x="7725041" y="4513469"/>
                </a:lnTo>
                <a:cubicBezTo>
                  <a:pt x="6170877" y="5419969"/>
                  <a:pt x="4175537" y="5482992"/>
                  <a:pt x="2523745" y="4556408"/>
                </a:cubicBezTo>
                <a:lnTo>
                  <a:pt x="804323" y="5026428"/>
                </a:lnTo>
                <a:lnTo>
                  <a:pt x="1064548" y="3325515"/>
                </a:lnTo>
                <a:cubicBezTo>
                  <a:pt x="343065" y="2429230"/>
                  <a:pt x="-5780" y="1364242"/>
                  <a:pt x="72" y="3071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0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8933595" y="102764"/>
            <a:ext cx="280397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436E3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곤충 표본</a:t>
            </a:r>
            <a:endParaRPr lang="en-US" altLang="ko-KR" sz="4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436E3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436E3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관찰</a:t>
            </a:r>
            <a:endParaRPr lang="en-US" altLang="ko-KR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436E3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6" name="그림 5"/>
          <p:cNvPicPr preferRelativeResize="0"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8" t="573" r="4879"/>
          <a:stretch/>
        </p:blipFill>
        <p:spPr>
          <a:xfrm>
            <a:off x="540000" y="720000"/>
            <a:ext cx="5940000" cy="5580000"/>
          </a:xfrm>
          <a:prstGeom prst="rect">
            <a:avLst/>
          </a:prstGeom>
          <a:solidFill>
            <a:srgbClr val="FFFFFF">
              <a:shade val="85000"/>
            </a:srgbClr>
          </a:solidFill>
          <a:ln w="127000" cap="rnd">
            <a:solidFill>
              <a:schemeClr val="bg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7" name="TextBox 26"/>
          <p:cNvSpPr txBox="1"/>
          <p:nvPr/>
        </p:nvSpPr>
        <p:spPr>
          <a:xfrm>
            <a:off x="7340192" y="2547060"/>
            <a:ext cx="4851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곤충 표본을 확대경으로 관찰하고 성장과정을 알아보아요</a:t>
            </a:r>
            <a:endParaRPr lang="en-US" altLang="ko-KR" dirty="0"/>
          </a:p>
        </p:txBody>
      </p:sp>
      <p:sp>
        <p:nvSpPr>
          <p:cNvPr id="28" name="TextBox 27"/>
          <p:cNvSpPr txBox="1"/>
          <p:nvPr/>
        </p:nvSpPr>
        <p:spPr>
          <a:xfrm>
            <a:off x="7340192" y="3936764"/>
            <a:ext cx="4372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곤충 표본이 단단해서 친구를 때리거나 던지면 아플 수 있어요</a:t>
            </a:r>
            <a:endParaRPr lang="en-US" altLang="ko-KR" dirty="0"/>
          </a:p>
        </p:txBody>
      </p:sp>
      <p:sp>
        <p:nvSpPr>
          <p:cNvPr id="29" name="TextBox 28"/>
          <p:cNvSpPr txBox="1"/>
          <p:nvPr/>
        </p:nvSpPr>
        <p:spPr>
          <a:xfrm>
            <a:off x="7427934" y="5406020"/>
            <a:ext cx="4563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/>
              <a:t>곤충 표본을 소중히 다루어요</a:t>
            </a:r>
            <a:endParaRPr lang="en-US" altLang="ko-KR" sz="2000" b="1" dirty="0"/>
          </a:p>
        </p:txBody>
      </p:sp>
      <p:grpSp>
        <p:nvGrpSpPr>
          <p:cNvPr id="30" name="그룹 29"/>
          <p:cNvGrpSpPr/>
          <p:nvPr/>
        </p:nvGrpSpPr>
        <p:grpSpPr>
          <a:xfrm>
            <a:off x="6910987" y="1856709"/>
            <a:ext cx="2547902" cy="674843"/>
            <a:chOff x="6984575" y="2163199"/>
            <a:chExt cx="2547902" cy="674843"/>
          </a:xfrm>
        </p:grpSpPr>
        <p:pic>
          <p:nvPicPr>
            <p:cNvPr id="31" name="그림 30" descr="Light Bulb Idea Enlightenment · Free vector graphic on Pixabay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32" name="직사각형 31"/>
            <p:cNvSpPr/>
            <p:nvPr/>
          </p:nvSpPr>
          <p:spPr>
            <a:xfrm>
              <a:off x="7533212" y="2163199"/>
              <a:ext cx="1999265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이용방법</a:t>
              </a:r>
              <a:endParaRPr lang="en-US" altLang="ko-KR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33" name="그룹 32"/>
          <p:cNvGrpSpPr/>
          <p:nvPr/>
        </p:nvGrpSpPr>
        <p:grpSpPr>
          <a:xfrm>
            <a:off x="6962612" y="3271446"/>
            <a:ext cx="2547902" cy="674843"/>
            <a:chOff x="6984575" y="2163199"/>
            <a:chExt cx="2547902" cy="674843"/>
          </a:xfrm>
        </p:grpSpPr>
        <p:pic>
          <p:nvPicPr>
            <p:cNvPr id="34" name="그림 33" descr="Light Bulb Idea Enlightenment · Free vector graphic on Pixabay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35" name="직사각형 34"/>
            <p:cNvSpPr/>
            <p:nvPr/>
          </p:nvSpPr>
          <p:spPr>
            <a:xfrm>
              <a:off x="7533211" y="2163199"/>
              <a:ext cx="199926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>
                  <a:ln w="12700">
                    <a:solidFill>
                      <a:schemeClr val="bg1"/>
                    </a:solidFill>
                    <a:prstDash val="solid"/>
                  </a:ln>
                  <a:solidFill>
                    <a:srgbClr val="FF9900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주의해요</a:t>
              </a:r>
              <a:endParaRPr lang="en-US" altLang="ko-KR" sz="3600" b="1" cap="none" spc="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36" name="그룹 35"/>
          <p:cNvGrpSpPr/>
          <p:nvPr/>
        </p:nvGrpSpPr>
        <p:grpSpPr>
          <a:xfrm>
            <a:off x="6910987" y="4687889"/>
            <a:ext cx="2547902" cy="674843"/>
            <a:chOff x="6984575" y="2163199"/>
            <a:chExt cx="2547902" cy="674843"/>
          </a:xfrm>
        </p:grpSpPr>
        <p:pic>
          <p:nvPicPr>
            <p:cNvPr id="37" name="그림 36" descr="Light Bulb Idea Enlightenment · Free vector graphic on Pixabay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38" name="직사각형 37"/>
            <p:cNvSpPr/>
            <p:nvPr/>
          </p:nvSpPr>
          <p:spPr>
            <a:xfrm>
              <a:off x="7533211" y="2163199"/>
              <a:ext cx="199926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 err="1">
                  <a:ln w="12700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안전약속</a:t>
              </a:r>
              <a:endParaRPr lang="en-US" altLang="ko-KR" sz="3600" b="1" cap="none" spc="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088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864" y="6424347"/>
            <a:ext cx="2833152" cy="359276"/>
          </a:xfrm>
          <a:prstGeom prst="rect">
            <a:avLst/>
          </a:prstGeom>
        </p:spPr>
      </p:pic>
      <p:sp>
        <p:nvSpPr>
          <p:cNvPr id="23" name="자유형 22"/>
          <p:cNvSpPr/>
          <p:nvPr/>
        </p:nvSpPr>
        <p:spPr>
          <a:xfrm>
            <a:off x="8063345" y="1"/>
            <a:ext cx="4128655" cy="1928552"/>
          </a:xfrm>
          <a:custGeom>
            <a:avLst/>
            <a:gdLst>
              <a:gd name="connsiteX0" fmla="*/ 16495 w 7772764"/>
              <a:gd name="connsiteY0" fmla="*/ 0 h 5222918"/>
              <a:gd name="connsiteX1" fmla="*/ 7772764 w 7772764"/>
              <a:gd name="connsiteY1" fmla="*/ 0 h 5222918"/>
              <a:gd name="connsiteX2" fmla="*/ 7772764 w 7772764"/>
              <a:gd name="connsiteY2" fmla="*/ 4484203 h 5222918"/>
              <a:gd name="connsiteX3" fmla="*/ 7725041 w 7772764"/>
              <a:gd name="connsiteY3" fmla="*/ 4513469 h 5222918"/>
              <a:gd name="connsiteX4" fmla="*/ 2523745 w 7772764"/>
              <a:gd name="connsiteY4" fmla="*/ 4556408 h 5222918"/>
              <a:gd name="connsiteX5" fmla="*/ 804323 w 7772764"/>
              <a:gd name="connsiteY5" fmla="*/ 5026428 h 5222918"/>
              <a:gd name="connsiteX6" fmla="*/ 1064548 w 7772764"/>
              <a:gd name="connsiteY6" fmla="*/ 3325515 h 5222918"/>
              <a:gd name="connsiteX7" fmla="*/ 72 w 7772764"/>
              <a:gd name="connsiteY7" fmla="*/ 307130 h 5222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72764" h="5222918">
                <a:moveTo>
                  <a:pt x="16495" y="0"/>
                </a:moveTo>
                <a:lnTo>
                  <a:pt x="7772764" y="0"/>
                </a:lnTo>
                <a:lnTo>
                  <a:pt x="7772764" y="4484203"/>
                </a:lnTo>
                <a:lnTo>
                  <a:pt x="7725041" y="4513469"/>
                </a:lnTo>
                <a:cubicBezTo>
                  <a:pt x="6170877" y="5419969"/>
                  <a:pt x="4175537" y="5482992"/>
                  <a:pt x="2523745" y="4556408"/>
                </a:cubicBezTo>
                <a:lnTo>
                  <a:pt x="804323" y="5026428"/>
                </a:lnTo>
                <a:lnTo>
                  <a:pt x="1064548" y="3325515"/>
                </a:lnTo>
                <a:cubicBezTo>
                  <a:pt x="343065" y="2429230"/>
                  <a:pt x="-5780" y="1364242"/>
                  <a:pt x="72" y="3071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0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8623711" y="253539"/>
            <a:ext cx="340830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436E3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맑은 옹달샘</a:t>
            </a:r>
            <a:endParaRPr lang="en-US" altLang="ko-KR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436E3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6" name="그림 5"/>
          <p:cNvPicPr preferRelativeResize="0"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8" t="-208"/>
          <a:stretch/>
        </p:blipFill>
        <p:spPr>
          <a:xfrm rot="5400000">
            <a:off x="720000" y="540000"/>
            <a:ext cx="5580000" cy="5940000"/>
          </a:xfrm>
          <a:prstGeom prst="rect">
            <a:avLst/>
          </a:prstGeom>
          <a:solidFill>
            <a:srgbClr val="FFFFFF">
              <a:shade val="85000"/>
            </a:srgbClr>
          </a:solidFill>
          <a:ln w="127000" cap="rnd">
            <a:solidFill>
              <a:schemeClr val="bg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7" name="TextBox 26"/>
          <p:cNvSpPr txBox="1"/>
          <p:nvPr/>
        </p:nvSpPr>
        <p:spPr>
          <a:xfrm>
            <a:off x="7340192" y="2547060"/>
            <a:ext cx="4851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모니터에서 나만의 물고기를 만들고 움직임을 관찰해 보아요</a:t>
            </a:r>
            <a:endParaRPr lang="en-US" altLang="ko-KR" dirty="0"/>
          </a:p>
        </p:txBody>
      </p:sp>
      <p:sp>
        <p:nvSpPr>
          <p:cNvPr id="28" name="TextBox 27"/>
          <p:cNvSpPr txBox="1"/>
          <p:nvPr/>
        </p:nvSpPr>
        <p:spPr>
          <a:xfrm>
            <a:off x="7340192" y="3987098"/>
            <a:ext cx="4372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순서를 지켜서 해요</a:t>
            </a:r>
            <a:endParaRPr lang="en-US" altLang="ko-KR" dirty="0"/>
          </a:p>
        </p:txBody>
      </p:sp>
      <p:sp>
        <p:nvSpPr>
          <p:cNvPr id="29" name="TextBox 28"/>
          <p:cNvSpPr txBox="1"/>
          <p:nvPr/>
        </p:nvSpPr>
        <p:spPr>
          <a:xfrm>
            <a:off x="7427934" y="5364075"/>
            <a:ext cx="4563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/>
              <a:t>옹달샘 주변에 올라 가거나 들어가면 미끄러져서 다칠 수 있어요</a:t>
            </a:r>
            <a:endParaRPr lang="en-US" altLang="ko-KR" sz="2000" b="1" dirty="0"/>
          </a:p>
        </p:txBody>
      </p:sp>
      <p:grpSp>
        <p:nvGrpSpPr>
          <p:cNvPr id="30" name="그룹 29"/>
          <p:cNvGrpSpPr/>
          <p:nvPr/>
        </p:nvGrpSpPr>
        <p:grpSpPr>
          <a:xfrm>
            <a:off x="6910987" y="1856709"/>
            <a:ext cx="2547902" cy="674843"/>
            <a:chOff x="6984575" y="2163199"/>
            <a:chExt cx="2547902" cy="674843"/>
          </a:xfrm>
        </p:grpSpPr>
        <p:pic>
          <p:nvPicPr>
            <p:cNvPr id="31" name="그림 30" descr="Light Bulb Idea Enlightenment · Free vector graphic on Pixabay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32" name="직사각형 31"/>
            <p:cNvSpPr/>
            <p:nvPr/>
          </p:nvSpPr>
          <p:spPr>
            <a:xfrm>
              <a:off x="7533212" y="2163199"/>
              <a:ext cx="1999265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이용방법</a:t>
              </a:r>
              <a:endParaRPr lang="en-US" altLang="ko-KR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33" name="그룹 32"/>
          <p:cNvGrpSpPr/>
          <p:nvPr/>
        </p:nvGrpSpPr>
        <p:grpSpPr>
          <a:xfrm>
            <a:off x="6962612" y="3321780"/>
            <a:ext cx="2547902" cy="674843"/>
            <a:chOff x="6984575" y="2163199"/>
            <a:chExt cx="2547902" cy="674843"/>
          </a:xfrm>
        </p:grpSpPr>
        <p:pic>
          <p:nvPicPr>
            <p:cNvPr id="34" name="그림 33" descr="Light Bulb Idea Enlightenment · Free vector graphic on Pixabay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35" name="직사각형 34"/>
            <p:cNvSpPr/>
            <p:nvPr/>
          </p:nvSpPr>
          <p:spPr>
            <a:xfrm>
              <a:off x="7533211" y="2163199"/>
              <a:ext cx="199926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>
                  <a:ln w="12700">
                    <a:solidFill>
                      <a:schemeClr val="bg1"/>
                    </a:solidFill>
                    <a:prstDash val="solid"/>
                  </a:ln>
                  <a:solidFill>
                    <a:srgbClr val="FF9900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주의해요</a:t>
              </a:r>
              <a:endParaRPr lang="en-US" altLang="ko-KR" sz="3600" b="1" cap="none" spc="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36" name="그룹 35"/>
          <p:cNvGrpSpPr/>
          <p:nvPr/>
        </p:nvGrpSpPr>
        <p:grpSpPr>
          <a:xfrm>
            <a:off x="6910987" y="4645944"/>
            <a:ext cx="2547902" cy="674843"/>
            <a:chOff x="6984575" y="2163199"/>
            <a:chExt cx="2547902" cy="674843"/>
          </a:xfrm>
        </p:grpSpPr>
        <p:pic>
          <p:nvPicPr>
            <p:cNvPr id="37" name="그림 36" descr="Light Bulb Idea Enlightenment · Free vector graphic on Pixabay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38" name="직사각형 37"/>
            <p:cNvSpPr/>
            <p:nvPr/>
          </p:nvSpPr>
          <p:spPr>
            <a:xfrm>
              <a:off x="7533211" y="2163199"/>
              <a:ext cx="199926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 err="1">
                  <a:ln w="12700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안전약속</a:t>
              </a:r>
              <a:endParaRPr lang="en-US" altLang="ko-KR" sz="3600" b="1" cap="none" spc="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783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642" y="6399180"/>
            <a:ext cx="2833152" cy="359276"/>
          </a:xfrm>
          <a:prstGeom prst="rect">
            <a:avLst/>
          </a:prstGeom>
        </p:spPr>
      </p:pic>
      <p:sp>
        <p:nvSpPr>
          <p:cNvPr id="23" name="자유형 22"/>
          <p:cNvSpPr/>
          <p:nvPr/>
        </p:nvSpPr>
        <p:spPr>
          <a:xfrm>
            <a:off x="8063345" y="1"/>
            <a:ext cx="4128655" cy="1928552"/>
          </a:xfrm>
          <a:custGeom>
            <a:avLst/>
            <a:gdLst>
              <a:gd name="connsiteX0" fmla="*/ 16495 w 7772764"/>
              <a:gd name="connsiteY0" fmla="*/ 0 h 5222918"/>
              <a:gd name="connsiteX1" fmla="*/ 7772764 w 7772764"/>
              <a:gd name="connsiteY1" fmla="*/ 0 h 5222918"/>
              <a:gd name="connsiteX2" fmla="*/ 7772764 w 7772764"/>
              <a:gd name="connsiteY2" fmla="*/ 4484203 h 5222918"/>
              <a:gd name="connsiteX3" fmla="*/ 7725041 w 7772764"/>
              <a:gd name="connsiteY3" fmla="*/ 4513469 h 5222918"/>
              <a:gd name="connsiteX4" fmla="*/ 2523745 w 7772764"/>
              <a:gd name="connsiteY4" fmla="*/ 4556408 h 5222918"/>
              <a:gd name="connsiteX5" fmla="*/ 804323 w 7772764"/>
              <a:gd name="connsiteY5" fmla="*/ 5026428 h 5222918"/>
              <a:gd name="connsiteX6" fmla="*/ 1064548 w 7772764"/>
              <a:gd name="connsiteY6" fmla="*/ 3325515 h 5222918"/>
              <a:gd name="connsiteX7" fmla="*/ 72 w 7772764"/>
              <a:gd name="connsiteY7" fmla="*/ 307130 h 5222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72764" h="5222918">
                <a:moveTo>
                  <a:pt x="16495" y="0"/>
                </a:moveTo>
                <a:lnTo>
                  <a:pt x="7772764" y="0"/>
                </a:lnTo>
                <a:lnTo>
                  <a:pt x="7772764" y="4484203"/>
                </a:lnTo>
                <a:lnTo>
                  <a:pt x="7725041" y="4513469"/>
                </a:lnTo>
                <a:cubicBezTo>
                  <a:pt x="6170877" y="5419969"/>
                  <a:pt x="4175537" y="5482992"/>
                  <a:pt x="2523745" y="4556408"/>
                </a:cubicBezTo>
                <a:lnTo>
                  <a:pt x="804323" y="5026428"/>
                </a:lnTo>
                <a:lnTo>
                  <a:pt x="1064548" y="3325515"/>
                </a:lnTo>
                <a:cubicBezTo>
                  <a:pt x="343065" y="2429230"/>
                  <a:pt x="-5780" y="1364242"/>
                  <a:pt x="72" y="3071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0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" name="_x629560120" descr="EMB000035b4bb7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22" t="45482" r="92168" b="50099"/>
          <a:stretch>
            <a:fillRect/>
          </a:stretch>
        </p:blipFill>
        <p:spPr bwMode="auto">
          <a:xfrm>
            <a:off x="0" y="457200"/>
            <a:ext cx="1617663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/>
          <p:cNvSpPr/>
          <p:nvPr/>
        </p:nvSpPr>
        <p:spPr>
          <a:xfrm>
            <a:off x="8551689" y="102764"/>
            <a:ext cx="320953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436E3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지지배배</a:t>
            </a:r>
            <a:endParaRPr lang="en-US" altLang="ko-KR" sz="4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436E3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436E3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      합창단</a:t>
            </a:r>
            <a:endParaRPr lang="en-US" altLang="ko-KR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436E3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6" name="그림 5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720000"/>
            <a:ext cx="5940000" cy="5580000"/>
          </a:xfrm>
          <a:prstGeom prst="rect">
            <a:avLst/>
          </a:prstGeom>
          <a:solidFill>
            <a:srgbClr val="FFFFFF">
              <a:shade val="85000"/>
            </a:srgbClr>
          </a:solidFill>
          <a:ln w="127000" cap="rnd">
            <a:solidFill>
              <a:schemeClr val="bg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7" name="TextBox 26"/>
          <p:cNvSpPr txBox="1"/>
          <p:nvPr/>
        </p:nvSpPr>
        <p:spPr>
          <a:xfrm>
            <a:off x="7340192" y="2547060"/>
            <a:ext cx="4851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버튼을 눌러 숲 속에 살고 있는 새와 곤충의 소리를 들어보고 생김새를 관찰해요 </a:t>
            </a:r>
            <a:endParaRPr lang="en-US" altLang="ko-KR" dirty="0"/>
          </a:p>
        </p:txBody>
      </p:sp>
      <p:sp>
        <p:nvSpPr>
          <p:cNvPr id="28" name="TextBox 27"/>
          <p:cNvSpPr txBox="1"/>
          <p:nvPr/>
        </p:nvSpPr>
        <p:spPr>
          <a:xfrm>
            <a:off x="7340192" y="3970320"/>
            <a:ext cx="4372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소리 버튼은 하나씩 눌러요</a:t>
            </a:r>
            <a:endParaRPr lang="en-US" altLang="ko-KR" dirty="0"/>
          </a:p>
        </p:txBody>
      </p:sp>
      <p:sp>
        <p:nvSpPr>
          <p:cNvPr id="29" name="TextBox 28"/>
          <p:cNvSpPr txBox="1"/>
          <p:nvPr/>
        </p:nvSpPr>
        <p:spPr>
          <a:xfrm>
            <a:off x="7427934" y="5280185"/>
            <a:ext cx="4563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/>
              <a:t>숲 속으로 들어가면 미끄러져서</a:t>
            </a:r>
            <a:endParaRPr lang="en-US" altLang="ko-KR" sz="2000" b="1" dirty="0"/>
          </a:p>
          <a:p>
            <a:r>
              <a:rPr lang="ko-KR" altLang="en-US" sz="2000" b="1" dirty="0"/>
              <a:t>넘어질 수 있어요</a:t>
            </a:r>
            <a:endParaRPr lang="en-US" altLang="ko-KR" sz="2000" b="1" dirty="0"/>
          </a:p>
        </p:txBody>
      </p:sp>
      <p:grpSp>
        <p:nvGrpSpPr>
          <p:cNvPr id="30" name="그룹 29"/>
          <p:cNvGrpSpPr/>
          <p:nvPr/>
        </p:nvGrpSpPr>
        <p:grpSpPr>
          <a:xfrm>
            <a:off x="6910987" y="1856709"/>
            <a:ext cx="2547902" cy="674843"/>
            <a:chOff x="6984575" y="2163199"/>
            <a:chExt cx="2547902" cy="674843"/>
          </a:xfrm>
        </p:grpSpPr>
        <p:pic>
          <p:nvPicPr>
            <p:cNvPr id="31" name="그림 30" descr="Light Bulb Idea Enlightenment · Free vector graphic on Pixabay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32" name="직사각형 31"/>
            <p:cNvSpPr/>
            <p:nvPr/>
          </p:nvSpPr>
          <p:spPr>
            <a:xfrm>
              <a:off x="7533212" y="2163199"/>
              <a:ext cx="1999265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이용방법</a:t>
              </a:r>
              <a:endParaRPr lang="en-US" altLang="ko-KR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33" name="그룹 32"/>
          <p:cNvGrpSpPr/>
          <p:nvPr/>
        </p:nvGrpSpPr>
        <p:grpSpPr>
          <a:xfrm>
            <a:off x="6962612" y="3305002"/>
            <a:ext cx="2547902" cy="674843"/>
            <a:chOff x="6984575" y="2163199"/>
            <a:chExt cx="2547902" cy="674843"/>
          </a:xfrm>
        </p:grpSpPr>
        <p:pic>
          <p:nvPicPr>
            <p:cNvPr id="34" name="그림 33" descr="Light Bulb Idea Enlightenment · Free vector graphic on Pixabay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35" name="직사각형 34"/>
            <p:cNvSpPr/>
            <p:nvPr/>
          </p:nvSpPr>
          <p:spPr>
            <a:xfrm>
              <a:off x="7533211" y="2163199"/>
              <a:ext cx="199926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>
                  <a:ln w="12700">
                    <a:solidFill>
                      <a:schemeClr val="bg1"/>
                    </a:solidFill>
                    <a:prstDash val="solid"/>
                  </a:ln>
                  <a:solidFill>
                    <a:srgbClr val="FF9900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주의해요</a:t>
              </a:r>
              <a:endParaRPr lang="en-US" altLang="ko-KR" sz="3600" b="1" cap="none" spc="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36" name="그룹 35"/>
          <p:cNvGrpSpPr/>
          <p:nvPr/>
        </p:nvGrpSpPr>
        <p:grpSpPr>
          <a:xfrm>
            <a:off x="6910987" y="4562054"/>
            <a:ext cx="2547902" cy="674843"/>
            <a:chOff x="6984575" y="2163199"/>
            <a:chExt cx="2547902" cy="674843"/>
          </a:xfrm>
        </p:grpSpPr>
        <p:pic>
          <p:nvPicPr>
            <p:cNvPr id="37" name="그림 36" descr="Light Bulb Idea Enlightenment · Free vector graphic on Pixabay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38" name="직사각형 37"/>
            <p:cNvSpPr/>
            <p:nvPr/>
          </p:nvSpPr>
          <p:spPr>
            <a:xfrm>
              <a:off x="7533211" y="2163199"/>
              <a:ext cx="199926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 err="1">
                  <a:ln w="12700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안전약속</a:t>
              </a:r>
              <a:endParaRPr lang="en-US" altLang="ko-KR" sz="3600" b="1" cap="none" spc="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843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864" y="6424347"/>
            <a:ext cx="2833152" cy="359276"/>
          </a:xfrm>
          <a:prstGeom prst="rect">
            <a:avLst/>
          </a:prstGeom>
        </p:spPr>
      </p:pic>
      <p:sp>
        <p:nvSpPr>
          <p:cNvPr id="23" name="자유형 22"/>
          <p:cNvSpPr/>
          <p:nvPr/>
        </p:nvSpPr>
        <p:spPr>
          <a:xfrm>
            <a:off x="8063345" y="1"/>
            <a:ext cx="4128655" cy="1928552"/>
          </a:xfrm>
          <a:custGeom>
            <a:avLst/>
            <a:gdLst>
              <a:gd name="connsiteX0" fmla="*/ 16495 w 7772764"/>
              <a:gd name="connsiteY0" fmla="*/ 0 h 5222918"/>
              <a:gd name="connsiteX1" fmla="*/ 7772764 w 7772764"/>
              <a:gd name="connsiteY1" fmla="*/ 0 h 5222918"/>
              <a:gd name="connsiteX2" fmla="*/ 7772764 w 7772764"/>
              <a:gd name="connsiteY2" fmla="*/ 4484203 h 5222918"/>
              <a:gd name="connsiteX3" fmla="*/ 7725041 w 7772764"/>
              <a:gd name="connsiteY3" fmla="*/ 4513469 h 5222918"/>
              <a:gd name="connsiteX4" fmla="*/ 2523745 w 7772764"/>
              <a:gd name="connsiteY4" fmla="*/ 4556408 h 5222918"/>
              <a:gd name="connsiteX5" fmla="*/ 804323 w 7772764"/>
              <a:gd name="connsiteY5" fmla="*/ 5026428 h 5222918"/>
              <a:gd name="connsiteX6" fmla="*/ 1064548 w 7772764"/>
              <a:gd name="connsiteY6" fmla="*/ 3325515 h 5222918"/>
              <a:gd name="connsiteX7" fmla="*/ 72 w 7772764"/>
              <a:gd name="connsiteY7" fmla="*/ 307130 h 5222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72764" h="5222918">
                <a:moveTo>
                  <a:pt x="16495" y="0"/>
                </a:moveTo>
                <a:lnTo>
                  <a:pt x="7772764" y="0"/>
                </a:lnTo>
                <a:lnTo>
                  <a:pt x="7772764" y="4484203"/>
                </a:lnTo>
                <a:lnTo>
                  <a:pt x="7725041" y="4513469"/>
                </a:lnTo>
                <a:cubicBezTo>
                  <a:pt x="6170877" y="5419969"/>
                  <a:pt x="4175537" y="5482992"/>
                  <a:pt x="2523745" y="4556408"/>
                </a:cubicBezTo>
                <a:lnTo>
                  <a:pt x="804323" y="5026428"/>
                </a:lnTo>
                <a:lnTo>
                  <a:pt x="1064548" y="3325515"/>
                </a:lnTo>
                <a:cubicBezTo>
                  <a:pt x="343065" y="2429230"/>
                  <a:pt x="-5780" y="1364242"/>
                  <a:pt x="72" y="3071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0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" name="_x629560120" descr="EMB000035b4bb7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22" t="45482" r="92168" b="50099"/>
          <a:stretch>
            <a:fillRect/>
          </a:stretch>
        </p:blipFill>
        <p:spPr bwMode="auto">
          <a:xfrm>
            <a:off x="0" y="457200"/>
            <a:ext cx="1617663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/>
          <p:cNvSpPr/>
          <p:nvPr/>
        </p:nvSpPr>
        <p:spPr>
          <a:xfrm>
            <a:off x="8933596" y="260510"/>
            <a:ext cx="28039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436E3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공룡의 숲</a:t>
            </a:r>
            <a:endParaRPr lang="en-US" altLang="ko-KR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436E3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6" name="그림 5"/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40000" y="720000"/>
            <a:ext cx="5940000" cy="5580000"/>
          </a:xfrm>
          <a:prstGeom prst="rect">
            <a:avLst/>
          </a:prstGeom>
          <a:solidFill>
            <a:srgbClr val="FFFFFF">
              <a:shade val="85000"/>
            </a:srgbClr>
          </a:solidFill>
          <a:ln w="127000" cap="rnd">
            <a:solidFill>
              <a:schemeClr val="bg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7" name="TextBox 26"/>
          <p:cNvSpPr txBox="1"/>
          <p:nvPr/>
        </p:nvSpPr>
        <p:spPr>
          <a:xfrm>
            <a:off x="7340192" y="2547060"/>
            <a:ext cx="4851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여러 종류의 공룡 모형을 관찰하고 이름과 </a:t>
            </a:r>
            <a:endParaRPr lang="en-US" altLang="ko-KR" dirty="0"/>
          </a:p>
          <a:p>
            <a:r>
              <a:rPr lang="ko-KR" altLang="en-US" dirty="0"/>
              <a:t>특징을 알아보아요</a:t>
            </a:r>
            <a:endParaRPr lang="en-US" altLang="ko-KR" dirty="0"/>
          </a:p>
        </p:txBody>
      </p:sp>
      <p:sp>
        <p:nvSpPr>
          <p:cNvPr id="28" name="TextBox 27"/>
          <p:cNvSpPr txBox="1"/>
          <p:nvPr/>
        </p:nvSpPr>
        <p:spPr>
          <a:xfrm>
            <a:off x="7340192" y="3953542"/>
            <a:ext cx="4372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공룡 모형은 눈으로만 보아요</a:t>
            </a:r>
            <a:endParaRPr lang="en-US" altLang="ko-KR" dirty="0"/>
          </a:p>
        </p:txBody>
      </p:sp>
      <p:grpSp>
        <p:nvGrpSpPr>
          <p:cNvPr id="30" name="그룹 29"/>
          <p:cNvGrpSpPr/>
          <p:nvPr/>
        </p:nvGrpSpPr>
        <p:grpSpPr>
          <a:xfrm>
            <a:off x="6910987" y="1856709"/>
            <a:ext cx="2547902" cy="674843"/>
            <a:chOff x="6984575" y="2163199"/>
            <a:chExt cx="2547902" cy="674843"/>
          </a:xfrm>
        </p:grpSpPr>
        <p:pic>
          <p:nvPicPr>
            <p:cNvPr id="31" name="그림 30" descr="Light Bulb Idea Enlightenment · Free vector graphic on Pixabay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32" name="직사각형 31"/>
            <p:cNvSpPr/>
            <p:nvPr/>
          </p:nvSpPr>
          <p:spPr>
            <a:xfrm>
              <a:off x="7533212" y="2163199"/>
              <a:ext cx="1999265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이용방법</a:t>
              </a:r>
              <a:endParaRPr lang="en-US" altLang="ko-KR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33" name="그룹 32"/>
          <p:cNvGrpSpPr/>
          <p:nvPr/>
        </p:nvGrpSpPr>
        <p:grpSpPr>
          <a:xfrm>
            <a:off x="6962612" y="3288224"/>
            <a:ext cx="2547902" cy="674843"/>
            <a:chOff x="6984575" y="2163199"/>
            <a:chExt cx="2547902" cy="674843"/>
          </a:xfrm>
        </p:grpSpPr>
        <p:pic>
          <p:nvPicPr>
            <p:cNvPr id="34" name="그림 33" descr="Light Bulb Idea Enlightenment · Free vector graphic on Pixabay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35" name="직사각형 34"/>
            <p:cNvSpPr/>
            <p:nvPr/>
          </p:nvSpPr>
          <p:spPr>
            <a:xfrm>
              <a:off x="7533211" y="2163199"/>
              <a:ext cx="199926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>
                  <a:ln w="12700">
                    <a:solidFill>
                      <a:schemeClr val="bg1"/>
                    </a:solidFill>
                    <a:prstDash val="solid"/>
                  </a:ln>
                  <a:solidFill>
                    <a:srgbClr val="FF9900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주의해요</a:t>
              </a:r>
              <a:endParaRPr lang="en-US" altLang="ko-KR" sz="3600" b="1" cap="none" spc="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36" name="그룹 35"/>
          <p:cNvGrpSpPr/>
          <p:nvPr/>
        </p:nvGrpSpPr>
        <p:grpSpPr>
          <a:xfrm>
            <a:off x="6910987" y="4553665"/>
            <a:ext cx="2547902" cy="674843"/>
            <a:chOff x="6984575" y="2163199"/>
            <a:chExt cx="2547902" cy="674843"/>
          </a:xfrm>
        </p:grpSpPr>
        <p:pic>
          <p:nvPicPr>
            <p:cNvPr id="37" name="그림 36" descr="Light Bulb Idea Enlightenment · Free vector graphic on Pixabay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38" name="직사각형 37"/>
            <p:cNvSpPr/>
            <p:nvPr/>
          </p:nvSpPr>
          <p:spPr>
            <a:xfrm>
              <a:off x="7533211" y="2163199"/>
              <a:ext cx="199926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 err="1">
                  <a:ln w="12700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안전약속</a:t>
              </a:r>
              <a:endParaRPr lang="en-US" altLang="ko-KR" sz="3600" b="1" cap="none" spc="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C65E61C-11D5-4633-9570-090140069543}"/>
              </a:ext>
            </a:extLst>
          </p:cNvPr>
          <p:cNvSpPr txBox="1"/>
          <p:nvPr/>
        </p:nvSpPr>
        <p:spPr>
          <a:xfrm>
            <a:off x="7427934" y="5271796"/>
            <a:ext cx="4563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/>
              <a:t>숲 속으로 들어가면 미끄러져서</a:t>
            </a:r>
            <a:endParaRPr lang="en-US" altLang="ko-KR" sz="2000" b="1" dirty="0"/>
          </a:p>
          <a:p>
            <a:r>
              <a:rPr lang="ko-KR" altLang="en-US" sz="2000" b="1" dirty="0"/>
              <a:t>넘어질 수 있어요</a:t>
            </a:r>
            <a:endParaRPr lang="en-US" altLang="ko-KR" sz="2000" b="1" dirty="0"/>
          </a:p>
        </p:txBody>
      </p:sp>
    </p:spTree>
    <p:extLst>
      <p:ext uri="{BB962C8B-B14F-4D97-AF65-F5344CB8AC3E}">
        <p14:creationId xmlns:p14="http://schemas.microsoft.com/office/powerpoint/2010/main" val="123121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864" y="6424347"/>
            <a:ext cx="2833152" cy="359276"/>
          </a:xfrm>
          <a:prstGeom prst="rect">
            <a:avLst/>
          </a:prstGeom>
        </p:spPr>
      </p:pic>
      <p:sp>
        <p:nvSpPr>
          <p:cNvPr id="23" name="자유형 22"/>
          <p:cNvSpPr/>
          <p:nvPr/>
        </p:nvSpPr>
        <p:spPr>
          <a:xfrm>
            <a:off x="8063345" y="1"/>
            <a:ext cx="4128655" cy="1928552"/>
          </a:xfrm>
          <a:custGeom>
            <a:avLst/>
            <a:gdLst>
              <a:gd name="connsiteX0" fmla="*/ 16495 w 7772764"/>
              <a:gd name="connsiteY0" fmla="*/ 0 h 5222918"/>
              <a:gd name="connsiteX1" fmla="*/ 7772764 w 7772764"/>
              <a:gd name="connsiteY1" fmla="*/ 0 h 5222918"/>
              <a:gd name="connsiteX2" fmla="*/ 7772764 w 7772764"/>
              <a:gd name="connsiteY2" fmla="*/ 4484203 h 5222918"/>
              <a:gd name="connsiteX3" fmla="*/ 7725041 w 7772764"/>
              <a:gd name="connsiteY3" fmla="*/ 4513469 h 5222918"/>
              <a:gd name="connsiteX4" fmla="*/ 2523745 w 7772764"/>
              <a:gd name="connsiteY4" fmla="*/ 4556408 h 5222918"/>
              <a:gd name="connsiteX5" fmla="*/ 804323 w 7772764"/>
              <a:gd name="connsiteY5" fmla="*/ 5026428 h 5222918"/>
              <a:gd name="connsiteX6" fmla="*/ 1064548 w 7772764"/>
              <a:gd name="connsiteY6" fmla="*/ 3325515 h 5222918"/>
              <a:gd name="connsiteX7" fmla="*/ 72 w 7772764"/>
              <a:gd name="connsiteY7" fmla="*/ 307130 h 5222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72764" h="5222918">
                <a:moveTo>
                  <a:pt x="16495" y="0"/>
                </a:moveTo>
                <a:lnTo>
                  <a:pt x="7772764" y="0"/>
                </a:lnTo>
                <a:lnTo>
                  <a:pt x="7772764" y="4484203"/>
                </a:lnTo>
                <a:lnTo>
                  <a:pt x="7725041" y="4513469"/>
                </a:lnTo>
                <a:cubicBezTo>
                  <a:pt x="6170877" y="5419969"/>
                  <a:pt x="4175537" y="5482992"/>
                  <a:pt x="2523745" y="4556408"/>
                </a:cubicBezTo>
                <a:lnTo>
                  <a:pt x="804323" y="5026428"/>
                </a:lnTo>
                <a:lnTo>
                  <a:pt x="1064548" y="3325515"/>
                </a:lnTo>
                <a:cubicBezTo>
                  <a:pt x="343065" y="2429230"/>
                  <a:pt x="-5780" y="1364242"/>
                  <a:pt x="72" y="3071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0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" name="_x629560120" descr="EMB000035b4bb7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22" t="45482" r="92168" b="50099"/>
          <a:stretch>
            <a:fillRect/>
          </a:stretch>
        </p:blipFill>
        <p:spPr bwMode="auto">
          <a:xfrm>
            <a:off x="0" y="457200"/>
            <a:ext cx="1617663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/>
          <p:cNvSpPr/>
          <p:nvPr/>
        </p:nvSpPr>
        <p:spPr>
          <a:xfrm>
            <a:off x="9068366" y="102764"/>
            <a:ext cx="280397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436E3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공룡 시대</a:t>
            </a:r>
            <a:endParaRPr lang="en-US" altLang="ko-KR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436E3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436E3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꾸미기</a:t>
            </a:r>
            <a:endParaRPr lang="en-US" altLang="ko-KR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436E3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6" name="그림 5"/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40000" y="720000"/>
            <a:ext cx="5940000" cy="5580000"/>
          </a:xfrm>
          <a:prstGeom prst="rect">
            <a:avLst/>
          </a:prstGeom>
          <a:solidFill>
            <a:srgbClr val="FFFFFF">
              <a:shade val="85000"/>
            </a:srgbClr>
          </a:solidFill>
          <a:ln w="127000" cap="rnd">
            <a:solidFill>
              <a:schemeClr val="bg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1129" y="4027913"/>
            <a:ext cx="3883260" cy="233132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TextBox 26"/>
          <p:cNvSpPr txBox="1"/>
          <p:nvPr/>
        </p:nvSpPr>
        <p:spPr>
          <a:xfrm>
            <a:off x="7340192" y="2547060"/>
            <a:ext cx="4851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공룡 모형과 </a:t>
            </a:r>
            <a:r>
              <a:rPr lang="ko-KR" altLang="en-US" dirty="0" err="1"/>
              <a:t>찍기틀을</a:t>
            </a:r>
            <a:r>
              <a:rPr lang="ko-KR" altLang="en-US" dirty="0"/>
              <a:t> 이용하여 공룡이 사는 </a:t>
            </a:r>
            <a:endParaRPr lang="en-US" altLang="ko-KR" dirty="0"/>
          </a:p>
          <a:p>
            <a:r>
              <a:rPr lang="ko-KR" altLang="en-US" dirty="0"/>
              <a:t>시대를 꾸며 보아요</a:t>
            </a:r>
            <a:endParaRPr lang="en-US" altLang="ko-KR" dirty="0"/>
          </a:p>
        </p:txBody>
      </p:sp>
      <p:sp>
        <p:nvSpPr>
          <p:cNvPr id="28" name="TextBox 27"/>
          <p:cNvSpPr txBox="1"/>
          <p:nvPr/>
        </p:nvSpPr>
        <p:spPr>
          <a:xfrm>
            <a:off x="7340192" y="3894819"/>
            <a:ext cx="4372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사용한 </a:t>
            </a:r>
            <a:r>
              <a:rPr lang="ko-KR" altLang="en-US" dirty="0" err="1"/>
              <a:t>놀잇감은</a:t>
            </a:r>
            <a:r>
              <a:rPr lang="ko-KR" altLang="en-US" dirty="0"/>
              <a:t> 제자리에 정리해요</a:t>
            </a:r>
            <a:endParaRPr lang="en-US" altLang="ko-KR" dirty="0"/>
          </a:p>
        </p:txBody>
      </p:sp>
      <p:sp>
        <p:nvSpPr>
          <p:cNvPr id="29" name="TextBox 28"/>
          <p:cNvSpPr txBox="1"/>
          <p:nvPr/>
        </p:nvSpPr>
        <p:spPr>
          <a:xfrm>
            <a:off x="7427934" y="5221462"/>
            <a:ext cx="4563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/>
              <a:t>모래를 친구에게 뿌리거나 던지지 </a:t>
            </a:r>
            <a:endParaRPr lang="en-US" altLang="ko-KR" sz="2000" b="1" dirty="0"/>
          </a:p>
          <a:p>
            <a:r>
              <a:rPr lang="ko-KR" altLang="en-US" sz="2000" b="1" dirty="0"/>
              <a:t>않아요</a:t>
            </a:r>
            <a:endParaRPr lang="en-US" altLang="ko-KR" sz="2000" b="1" dirty="0"/>
          </a:p>
        </p:txBody>
      </p:sp>
      <p:grpSp>
        <p:nvGrpSpPr>
          <p:cNvPr id="30" name="그룹 29"/>
          <p:cNvGrpSpPr/>
          <p:nvPr/>
        </p:nvGrpSpPr>
        <p:grpSpPr>
          <a:xfrm>
            <a:off x="6910987" y="1856709"/>
            <a:ext cx="2547902" cy="674843"/>
            <a:chOff x="6984575" y="2163199"/>
            <a:chExt cx="2547902" cy="674843"/>
          </a:xfrm>
        </p:grpSpPr>
        <p:pic>
          <p:nvPicPr>
            <p:cNvPr id="31" name="그림 30" descr="Light Bulb Idea Enlightenment · Free vector graphic on Pixabay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32" name="직사각형 31"/>
            <p:cNvSpPr/>
            <p:nvPr/>
          </p:nvSpPr>
          <p:spPr>
            <a:xfrm>
              <a:off x="7533212" y="2163199"/>
              <a:ext cx="1999265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이용방법</a:t>
              </a:r>
              <a:endParaRPr lang="en-US" altLang="ko-KR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33" name="그룹 32"/>
          <p:cNvGrpSpPr/>
          <p:nvPr/>
        </p:nvGrpSpPr>
        <p:grpSpPr>
          <a:xfrm>
            <a:off x="6962612" y="3229501"/>
            <a:ext cx="2547902" cy="674843"/>
            <a:chOff x="6984575" y="2163199"/>
            <a:chExt cx="2547902" cy="674843"/>
          </a:xfrm>
        </p:grpSpPr>
        <p:pic>
          <p:nvPicPr>
            <p:cNvPr id="34" name="그림 33" descr="Light Bulb Idea Enlightenment · Free vector graphic on Pixabay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35" name="직사각형 34"/>
            <p:cNvSpPr/>
            <p:nvPr/>
          </p:nvSpPr>
          <p:spPr>
            <a:xfrm>
              <a:off x="7533211" y="2163199"/>
              <a:ext cx="199926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>
                  <a:ln w="12700">
                    <a:solidFill>
                      <a:schemeClr val="bg1"/>
                    </a:solidFill>
                    <a:prstDash val="solid"/>
                  </a:ln>
                  <a:solidFill>
                    <a:srgbClr val="FF9900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주의해요</a:t>
              </a:r>
              <a:endParaRPr lang="en-US" altLang="ko-KR" sz="3600" b="1" cap="none" spc="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36" name="그룹 35"/>
          <p:cNvGrpSpPr/>
          <p:nvPr/>
        </p:nvGrpSpPr>
        <p:grpSpPr>
          <a:xfrm>
            <a:off x="6910987" y="4503331"/>
            <a:ext cx="2547902" cy="674843"/>
            <a:chOff x="6984575" y="2163199"/>
            <a:chExt cx="2547902" cy="674843"/>
          </a:xfrm>
        </p:grpSpPr>
        <p:pic>
          <p:nvPicPr>
            <p:cNvPr id="37" name="그림 36" descr="Light Bulb Idea Enlightenment · Free vector graphic on Pixabay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38" name="직사각형 37"/>
            <p:cNvSpPr/>
            <p:nvPr/>
          </p:nvSpPr>
          <p:spPr>
            <a:xfrm>
              <a:off x="7533211" y="2163199"/>
              <a:ext cx="199926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 err="1">
                  <a:ln w="12700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안전약속</a:t>
              </a:r>
              <a:endParaRPr lang="en-US" altLang="ko-KR" sz="3600" b="1" cap="none" spc="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458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theme/theme1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TM03457444[[fn=기본]]</Template>
  <TotalTime>1463</TotalTime>
  <Words>285</Words>
  <Application>Microsoft Office PowerPoint</Application>
  <PresentationFormat>와이드스크린</PresentationFormat>
  <Paragraphs>111</Paragraphs>
  <Slides>13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13</vt:i4>
      </vt:variant>
    </vt:vector>
  </HeadingPairs>
  <TitlesOfParts>
    <vt:vector size="18" baseType="lpstr">
      <vt:lpstr>HY나무L</vt:lpstr>
      <vt:lpstr>HY헤드라인M</vt:lpstr>
      <vt:lpstr>맑은 고딕</vt:lpstr>
      <vt:lpstr>Arial</vt:lpstr>
      <vt:lpstr>1_Office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요청사항</dc:creator>
  <cp:lastModifiedBy>user</cp:lastModifiedBy>
  <cp:revision>140</cp:revision>
  <cp:lastPrinted>2020-03-13T00:36:54Z</cp:lastPrinted>
  <dcterms:created xsi:type="dcterms:W3CDTF">2018-03-23T07:52:42Z</dcterms:created>
  <dcterms:modified xsi:type="dcterms:W3CDTF">2020-08-10T02:51:48Z</dcterms:modified>
</cp:coreProperties>
</file>