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3" r:id="rId5"/>
    <p:sldId id="264" r:id="rId6"/>
    <p:sldId id="275" r:id="rId7"/>
    <p:sldId id="266" r:id="rId8"/>
    <p:sldId id="265" r:id="rId9"/>
    <p:sldId id="267" r:id="rId10"/>
    <p:sldId id="268" r:id="rId11"/>
    <p:sldId id="269" r:id="rId12"/>
    <p:sldId id="276" r:id="rId13"/>
    <p:sldId id="274" r:id="rId14"/>
    <p:sldId id="261" r:id="rId15"/>
  </p:sldIdLst>
  <p:sldSz cx="10696575" cy="7562850"/>
  <p:notesSz cx="7562850" cy="106965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0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0DB3"/>
    <a:srgbClr val="E0FFA5"/>
    <a:srgbClr val="2EA711"/>
    <a:srgbClr val="53B960"/>
    <a:srgbClr val="71E448"/>
    <a:srgbClr val="0CF449"/>
    <a:srgbClr val="6DCCE1"/>
    <a:srgbClr val="FCB2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7" autoAdjust="0"/>
    <p:restoredTop sz="94660"/>
  </p:normalViewPr>
  <p:slideViewPr>
    <p:cSldViewPr>
      <p:cViewPr varScale="1">
        <p:scale>
          <a:sx n="104" d="100"/>
          <a:sy n="104" d="100"/>
        </p:scale>
        <p:origin x="1068" y="108"/>
      </p:cViewPr>
      <p:guideLst>
        <p:guide orient="horz" pos="219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har char="•"/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F1F-CE9B-4651-A6AA-CD717754106B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5.png"/><Relationship Id="rId7" Type="http://schemas.openxmlformats.org/officeDocument/2006/relationships/image" Target="../media/image2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395287" y="2135596"/>
            <a:ext cx="9501188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6600" b="1" kern="0" spc="-400" dirty="0">
                <a:solidFill>
                  <a:srgbClr val="FCB221"/>
                </a:solidFill>
                <a:latin typeface="굴림" panose="020B0600000101010101" pitchFamily="50" charset="-127"/>
                <a:ea typeface="굴림" panose="020B0600000101010101" pitchFamily="50" charset="-127"/>
                <a:cs typeface="함초롬돋움" panose="020B0604000101010101" pitchFamily="50" charset="-127"/>
              </a:rPr>
              <a:t>  </a:t>
            </a:r>
            <a:r>
              <a:rPr lang="ko-KR" altLang="en-US" sz="6600" b="1" kern="0" spc="-400" dirty="0">
                <a:solidFill>
                  <a:srgbClr val="FCB221"/>
                </a:solidFill>
                <a:latin typeface="굴림" panose="020B0600000101010101" pitchFamily="50" charset="-127"/>
                <a:ea typeface="굴림" panose="020B0600000101010101" pitchFamily="50" charset="-127"/>
                <a:cs typeface="함초롬돋움" panose="020B0604000101010101" pitchFamily="50" charset="-127"/>
              </a:rPr>
              <a:t>호기심</a:t>
            </a:r>
            <a:r>
              <a:rPr lang="en-US" sz="6600" b="1" kern="0" spc="-400" dirty="0" err="1">
                <a:solidFill>
                  <a:srgbClr val="FCB221"/>
                </a:solidFill>
                <a:latin typeface="굴림" panose="020B0600000101010101" pitchFamily="50" charset="-127"/>
                <a:ea typeface="굴림" panose="020B0600000101010101" pitchFamily="50" charset="-127"/>
                <a:cs typeface="함초롬돋움" panose="020B0604000101010101" pitchFamily="50" charset="-127"/>
              </a:rPr>
              <a:t>마을</a:t>
            </a:r>
            <a:r>
              <a:rPr lang="en-US" sz="6600" b="1" kern="0" spc="-400" dirty="0">
                <a:solidFill>
                  <a:srgbClr val="FCB221"/>
                </a:solidFill>
                <a:latin typeface="굴림" panose="020B0600000101010101" pitchFamily="50" charset="-127"/>
                <a:ea typeface="굴림" panose="020B0600000101010101" pitchFamily="50" charset="-127"/>
                <a:cs typeface="함초롬돋움" panose="020B0604000101010101" pitchFamily="50" charset="-127"/>
              </a:rPr>
              <a:t> </a:t>
            </a:r>
            <a:r>
              <a:rPr lang="en-US" sz="6600" b="1" kern="0" spc="-400" dirty="0" err="1">
                <a:solidFill>
                  <a:srgbClr val="2EA711"/>
                </a:solidFill>
                <a:latin typeface="굴림" panose="020B0600000101010101" pitchFamily="50" charset="-127"/>
                <a:ea typeface="굴림" panose="020B0600000101010101" pitchFamily="50" charset="-127"/>
                <a:cs typeface="함초롬돋움" panose="020B0604000101010101" pitchFamily="50" charset="-127"/>
              </a:rPr>
              <a:t>사전안전교육</a:t>
            </a:r>
            <a:endParaRPr lang="en-US" sz="6600" b="1" dirty="0">
              <a:solidFill>
                <a:srgbClr val="2EA711"/>
              </a:solidFill>
              <a:latin typeface="굴림" panose="020B0600000101010101" pitchFamily="50" charset="-127"/>
              <a:ea typeface="굴림" panose="020B0600000101010101" pitchFamily="50" charset="-127"/>
              <a:cs typeface="함초롬돋움" panose="020B0604000101010101" pitchFamily="50" charset="-127"/>
            </a:endParaRPr>
          </a:p>
        </p:txBody>
      </p:sp>
      <p:grpSp>
        <p:nvGrpSpPr>
          <p:cNvPr id="1007" name="그룹 1007"/>
          <p:cNvGrpSpPr/>
          <p:nvPr/>
        </p:nvGrpSpPr>
        <p:grpSpPr>
          <a:xfrm>
            <a:off x="0" y="5838825"/>
            <a:ext cx="10696574" cy="1724025"/>
            <a:chOff x="-119468" y="5648675"/>
            <a:chExt cx="10814706" cy="2130613"/>
          </a:xfrm>
        </p:grpSpPr>
        <p:pic>
          <p:nvPicPr>
            <p:cNvPr id="24" name="Object 23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rgbClr val="0CF449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-119468" y="5648675"/>
              <a:ext cx="10814706" cy="2130613"/>
            </a:xfrm>
            <a:prstGeom prst="rect">
              <a:avLst/>
            </a:prstGeom>
          </p:spPr>
        </p:pic>
      </p:grpSp>
      <p:sp>
        <p:nvSpPr>
          <p:cNvPr id="22" name="해 21"/>
          <p:cNvSpPr/>
          <p:nvPr/>
        </p:nvSpPr>
        <p:spPr>
          <a:xfrm rot="1626692">
            <a:off x="-791249" y="-925565"/>
            <a:ext cx="2617310" cy="2667787"/>
          </a:xfrm>
          <a:prstGeom prst="sun">
            <a:avLst/>
          </a:prstGeom>
          <a:solidFill>
            <a:srgbClr val="FCB221"/>
          </a:solidFill>
          <a:ln>
            <a:solidFill>
              <a:srgbClr val="FCB2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구름 1"/>
          <p:cNvSpPr/>
          <p:nvPr/>
        </p:nvSpPr>
        <p:spPr>
          <a:xfrm rot="419783">
            <a:off x="1968505" y="487636"/>
            <a:ext cx="1738313" cy="914400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3" name="구름 12"/>
          <p:cNvSpPr/>
          <p:nvPr/>
        </p:nvSpPr>
        <p:spPr>
          <a:xfrm rot="419783">
            <a:off x="9835176" y="1509712"/>
            <a:ext cx="1319755" cy="794569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" name="구름 13"/>
          <p:cNvSpPr/>
          <p:nvPr/>
        </p:nvSpPr>
        <p:spPr>
          <a:xfrm rot="419783">
            <a:off x="-529360" y="4326988"/>
            <a:ext cx="1509946" cy="966274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6" name="구름 15"/>
          <p:cNvSpPr/>
          <p:nvPr/>
        </p:nvSpPr>
        <p:spPr>
          <a:xfrm rot="419783">
            <a:off x="3612278" y="-408403"/>
            <a:ext cx="1509946" cy="966274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784" y="156704"/>
            <a:ext cx="5047071" cy="640027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281" y="3710899"/>
            <a:ext cx="5029200" cy="334145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3" name="그룹 1003"/>
          <p:cNvGrpSpPr/>
          <p:nvPr/>
        </p:nvGrpSpPr>
        <p:grpSpPr>
          <a:xfrm>
            <a:off x="219013" y="7051296"/>
            <a:ext cx="2732961" cy="346763"/>
            <a:chOff x="219013" y="7051296"/>
            <a:chExt cx="2732961" cy="346763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9013" y="7051296"/>
              <a:ext cx="2732961" cy="346763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5378979" y="1470263"/>
            <a:ext cx="5074708" cy="5784110"/>
            <a:chOff x="376808" y="1944323"/>
            <a:chExt cx="5040201" cy="4816619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76808" y="1944323"/>
              <a:ext cx="5040201" cy="4816619"/>
            </a:xfrm>
            <a:prstGeom prst="rect">
              <a:avLst/>
            </a:prstGeom>
          </p:spPr>
        </p:pic>
      </p:grpSp>
      <p:sp>
        <p:nvSpPr>
          <p:cNvPr id="23" name="Object 11"/>
          <p:cNvSpPr txBox="1"/>
          <p:nvPr/>
        </p:nvSpPr>
        <p:spPr>
          <a:xfrm>
            <a:off x="395287" y="278280"/>
            <a:ext cx="2862888" cy="86177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ko-KR" altLang="en-US" sz="5000" b="1" kern="0" dirty="0" err="1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  <a:cs typeface="Yanolja Yache B" pitchFamily="34" charset="0"/>
              </a:rPr>
              <a:t>패그보드</a:t>
            </a:r>
            <a:endParaRPr lang="en-US" sz="5000" b="1" dirty="0">
              <a:solidFill>
                <a:srgbClr val="71E448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pic>
        <p:nvPicPr>
          <p:cNvPr id="18" name="그림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933" y="1950749"/>
            <a:ext cx="4683354" cy="503107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26" name="그룹 25"/>
          <p:cNvGrpSpPr/>
          <p:nvPr/>
        </p:nvGrpSpPr>
        <p:grpSpPr>
          <a:xfrm>
            <a:off x="90487" y="1502515"/>
            <a:ext cx="5346700" cy="5477981"/>
            <a:chOff x="90487" y="1502515"/>
            <a:chExt cx="5346700" cy="5477981"/>
          </a:xfrm>
        </p:grpSpPr>
        <p:sp>
          <p:nvSpPr>
            <p:cNvPr id="39" name="TextBox 38"/>
            <p:cNvSpPr txBox="1"/>
            <p:nvPr/>
          </p:nvSpPr>
          <p:spPr>
            <a:xfrm>
              <a:off x="623887" y="5381625"/>
              <a:ext cx="4038600" cy="880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1.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사용 후에 색깔 핀을 상자에 정리해요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2.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색깔 핀을 입에 넣지 않아요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  <a:endParaRPr lang="ko-KR" altLang="en-US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08309" y="2179499"/>
              <a:ext cx="4588165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알록달록 </a:t>
              </a:r>
              <a:r>
                <a:rPr lang="ko-KR" altLang="en-US" b="1" kern="0" spc="-200" dirty="0" err="1">
                  <a:latin typeface="굴림" panose="020B0600000101010101" pitchFamily="50" charset="-127"/>
                  <a:ea typeface="굴림" panose="020B0600000101010101" pitchFamily="50" charset="-127"/>
                </a:rPr>
                <a:t>패그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 보드 판에 색깔 핀을 꽂아 꾸며요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색깔 핀으로 점을 찍어보고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핀을 이어서 꽂아 선으로 그림을 그려보고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,</a:t>
              </a: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숫자나 글자를 표현할 수도 있어요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</p:txBody>
        </p:sp>
        <p:grpSp>
          <p:nvGrpSpPr>
            <p:cNvPr id="41" name="그룹 40"/>
            <p:cNvGrpSpPr/>
            <p:nvPr/>
          </p:nvGrpSpPr>
          <p:grpSpPr>
            <a:xfrm>
              <a:off x="90487" y="1508930"/>
              <a:ext cx="5346700" cy="646331"/>
              <a:chOff x="-68263" y="1507573"/>
              <a:chExt cx="5346700" cy="646331"/>
            </a:xfrm>
          </p:grpSpPr>
          <p:sp>
            <p:nvSpPr>
              <p:cNvPr id="47" name="직사각형 46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이용방법</a:t>
                </a:r>
                <a:endParaRPr lang="en-US" altLang="ko-KR" sz="3600" b="1" kern="0" spc="-200" dirty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48" name="해 47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42" name="그룹 41"/>
            <p:cNvGrpSpPr/>
            <p:nvPr/>
          </p:nvGrpSpPr>
          <p:grpSpPr>
            <a:xfrm>
              <a:off x="90487" y="4363272"/>
              <a:ext cx="5346700" cy="646331"/>
              <a:chOff x="-68263" y="1507573"/>
              <a:chExt cx="5346700" cy="646331"/>
            </a:xfrm>
          </p:grpSpPr>
          <p:sp>
            <p:nvSpPr>
              <p:cNvPr id="45" name="직사각형 44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 err="1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놀이약속</a:t>
                </a:r>
                <a:endParaRPr lang="en-US" altLang="ko-KR" sz="3600" b="1" kern="0" spc="-200" dirty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46" name="해 45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43" name="모서리가 둥근 직사각형 42"/>
            <p:cNvSpPr/>
            <p:nvPr/>
          </p:nvSpPr>
          <p:spPr>
            <a:xfrm>
              <a:off x="313699" y="1502515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44" name="모서리가 둥근 직사각형 43"/>
            <p:cNvSpPr/>
            <p:nvPr/>
          </p:nvSpPr>
          <p:spPr>
            <a:xfrm>
              <a:off x="313699" y="4325169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</p:grpSp>
      <p:pic>
        <p:nvPicPr>
          <p:cNvPr id="49" name="그림 4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144" y="72235"/>
            <a:ext cx="2639554" cy="1753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198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3" name="그룹 1003"/>
          <p:cNvGrpSpPr/>
          <p:nvPr/>
        </p:nvGrpSpPr>
        <p:grpSpPr>
          <a:xfrm>
            <a:off x="219013" y="7051296"/>
            <a:ext cx="2732961" cy="346763"/>
            <a:chOff x="219013" y="7051296"/>
            <a:chExt cx="2732961" cy="346763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9013" y="7051296"/>
              <a:ext cx="2732961" cy="346763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5378979" y="1470263"/>
            <a:ext cx="5074708" cy="5784110"/>
            <a:chOff x="376808" y="1944323"/>
            <a:chExt cx="5040201" cy="4816619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76808" y="1944323"/>
              <a:ext cx="5040201" cy="4816619"/>
            </a:xfrm>
            <a:prstGeom prst="rect">
              <a:avLst/>
            </a:prstGeom>
          </p:spPr>
        </p:pic>
      </p:grpSp>
      <p:sp>
        <p:nvSpPr>
          <p:cNvPr id="23" name="Object 11"/>
          <p:cNvSpPr txBox="1"/>
          <p:nvPr/>
        </p:nvSpPr>
        <p:spPr>
          <a:xfrm>
            <a:off x="395287" y="278280"/>
            <a:ext cx="3810000" cy="86177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ko-KR" altLang="en-US" sz="5000" b="1" kern="0" dirty="0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블록놀이</a:t>
            </a:r>
            <a:endParaRPr lang="en-US" sz="5000" b="1" dirty="0">
              <a:solidFill>
                <a:srgbClr val="71E448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687" y="1952625"/>
            <a:ext cx="4800600" cy="509867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26" name="그룹 25"/>
          <p:cNvGrpSpPr/>
          <p:nvPr/>
        </p:nvGrpSpPr>
        <p:grpSpPr>
          <a:xfrm>
            <a:off x="90487" y="1502515"/>
            <a:ext cx="5346700" cy="5477981"/>
            <a:chOff x="90487" y="1502515"/>
            <a:chExt cx="5346700" cy="5477981"/>
          </a:xfrm>
        </p:grpSpPr>
        <p:sp>
          <p:nvSpPr>
            <p:cNvPr id="39" name="TextBox 38"/>
            <p:cNvSpPr txBox="1"/>
            <p:nvPr/>
          </p:nvSpPr>
          <p:spPr>
            <a:xfrm>
              <a:off x="623887" y="5381625"/>
              <a:ext cx="4038600" cy="875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1.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놀이 후 블록은 제자리에 정리해요  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2.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의자에 앉아서 활동해요 </a:t>
              </a:r>
              <a:endParaRPr lang="ko-KR" altLang="en-US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08309" y="2409825"/>
              <a:ext cx="4588165" cy="12741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dirty="0"/>
                <a:t>변신블록과 관절블록을 이용하여  다양한 형태의 나만의 블록을 만들어 보세요</a:t>
              </a:r>
              <a:r>
                <a:rPr lang="en-US" altLang="ko-KR" dirty="0"/>
                <a:t>.</a:t>
              </a: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상상력과 창의력으로  만든 작품을 전시해 보세요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</p:txBody>
        </p:sp>
        <p:grpSp>
          <p:nvGrpSpPr>
            <p:cNvPr id="41" name="그룹 40"/>
            <p:cNvGrpSpPr/>
            <p:nvPr/>
          </p:nvGrpSpPr>
          <p:grpSpPr>
            <a:xfrm>
              <a:off x="90487" y="1508930"/>
              <a:ext cx="5346700" cy="646331"/>
              <a:chOff x="-68263" y="1507573"/>
              <a:chExt cx="5346700" cy="646331"/>
            </a:xfrm>
          </p:grpSpPr>
          <p:sp>
            <p:nvSpPr>
              <p:cNvPr id="47" name="직사각형 46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이용방법</a:t>
                </a:r>
                <a:endParaRPr lang="en-US" altLang="ko-KR" sz="3600" b="1" kern="0" spc="-200" dirty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48" name="해 47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42" name="그룹 41"/>
            <p:cNvGrpSpPr/>
            <p:nvPr/>
          </p:nvGrpSpPr>
          <p:grpSpPr>
            <a:xfrm>
              <a:off x="90487" y="4363272"/>
              <a:ext cx="5346700" cy="646331"/>
              <a:chOff x="-68263" y="1507573"/>
              <a:chExt cx="5346700" cy="646331"/>
            </a:xfrm>
          </p:grpSpPr>
          <p:sp>
            <p:nvSpPr>
              <p:cNvPr id="45" name="직사각형 44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 err="1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놀이약속</a:t>
                </a:r>
                <a:endParaRPr lang="en-US" altLang="ko-KR" sz="3600" b="1" kern="0" spc="-200" dirty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46" name="해 45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43" name="모서리가 둥근 직사각형 42"/>
            <p:cNvSpPr/>
            <p:nvPr/>
          </p:nvSpPr>
          <p:spPr>
            <a:xfrm>
              <a:off x="313699" y="1502515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44" name="모서리가 둥근 직사각형 43"/>
            <p:cNvSpPr/>
            <p:nvPr/>
          </p:nvSpPr>
          <p:spPr>
            <a:xfrm>
              <a:off x="313699" y="4325169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</p:grpSp>
      <p:pic>
        <p:nvPicPr>
          <p:cNvPr id="49" name="그림 4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144" y="72235"/>
            <a:ext cx="2639554" cy="1753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3404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3" name="그룹 1003"/>
          <p:cNvGrpSpPr/>
          <p:nvPr/>
        </p:nvGrpSpPr>
        <p:grpSpPr>
          <a:xfrm>
            <a:off x="219013" y="7051296"/>
            <a:ext cx="2732961" cy="346763"/>
            <a:chOff x="219013" y="7051296"/>
            <a:chExt cx="2732961" cy="346763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9013" y="7051296"/>
              <a:ext cx="2732961" cy="346763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5378979" y="1470263"/>
            <a:ext cx="5074708" cy="5784110"/>
            <a:chOff x="376808" y="1944323"/>
            <a:chExt cx="5040201" cy="4816619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76808" y="1944323"/>
              <a:ext cx="5040201" cy="4816619"/>
            </a:xfrm>
            <a:prstGeom prst="rect">
              <a:avLst/>
            </a:prstGeom>
          </p:spPr>
        </p:pic>
      </p:grpSp>
      <p:sp>
        <p:nvSpPr>
          <p:cNvPr id="23" name="Object 11"/>
          <p:cNvSpPr txBox="1"/>
          <p:nvPr/>
        </p:nvSpPr>
        <p:spPr>
          <a:xfrm>
            <a:off x="395287" y="278280"/>
            <a:ext cx="3810000" cy="86177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ko-KR" altLang="en-US" sz="5000" b="1" kern="0" dirty="0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  <a:cs typeface="Yanolja Yache B" pitchFamily="34" charset="0"/>
              </a:rPr>
              <a:t>베르누이 공</a:t>
            </a:r>
            <a:endParaRPr lang="en-US" sz="5000" b="1" dirty="0">
              <a:solidFill>
                <a:srgbClr val="71E448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54" t="1471" r="854" b="-254"/>
          <a:stretch/>
        </p:blipFill>
        <p:spPr>
          <a:xfrm rot="5400000">
            <a:off x="5403458" y="2083996"/>
            <a:ext cx="5168841" cy="462681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26" name="그룹 25"/>
          <p:cNvGrpSpPr/>
          <p:nvPr/>
        </p:nvGrpSpPr>
        <p:grpSpPr>
          <a:xfrm>
            <a:off x="90487" y="1502515"/>
            <a:ext cx="5346700" cy="5477981"/>
            <a:chOff x="90487" y="1502515"/>
            <a:chExt cx="5346700" cy="5477981"/>
          </a:xfrm>
        </p:grpSpPr>
        <p:sp>
          <p:nvSpPr>
            <p:cNvPr id="39" name="TextBox 38"/>
            <p:cNvSpPr txBox="1"/>
            <p:nvPr/>
          </p:nvSpPr>
          <p:spPr>
            <a:xfrm>
              <a:off x="623887" y="5381625"/>
              <a:ext cx="4038600" cy="880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1.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페달을 천천히 밟아요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2.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공의 위치를 잘 확인한 후 공을 가져와요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  <a:endParaRPr lang="ko-KR" altLang="en-US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08309" y="2179499"/>
              <a:ext cx="4588165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버튼을 누르면 나오는 바람의 힘으로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공을 띄워보고 골대에 공을 넣어봐요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버튼을 누르고 페달을 밟은 후 둥근 핸들로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바람의 방향을 조절하며 공을 띄워 골대에 넣어요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</p:txBody>
        </p:sp>
        <p:grpSp>
          <p:nvGrpSpPr>
            <p:cNvPr id="41" name="그룹 40"/>
            <p:cNvGrpSpPr/>
            <p:nvPr/>
          </p:nvGrpSpPr>
          <p:grpSpPr>
            <a:xfrm>
              <a:off x="90487" y="1508930"/>
              <a:ext cx="5346700" cy="646331"/>
              <a:chOff x="-68263" y="1507573"/>
              <a:chExt cx="5346700" cy="646331"/>
            </a:xfrm>
          </p:grpSpPr>
          <p:sp>
            <p:nvSpPr>
              <p:cNvPr id="47" name="직사각형 46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이용방법</a:t>
                </a:r>
                <a:endParaRPr lang="en-US" altLang="ko-KR" sz="3600" b="1" kern="0" spc="-200" dirty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48" name="해 47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42" name="그룹 41"/>
            <p:cNvGrpSpPr/>
            <p:nvPr/>
          </p:nvGrpSpPr>
          <p:grpSpPr>
            <a:xfrm>
              <a:off x="90487" y="4363272"/>
              <a:ext cx="5346700" cy="646331"/>
              <a:chOff x="-68263" y="1507573"/>
              <a:chExt cx="5346700" cy="646331"/>
            </a:xfrm>
          </p:grpSpPr>
          <p:sp>
            <p:nvSpPr>
              <p:cNvPr id="45" name="직사각형 44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 err="1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놀이약속</a:t>
                </a:r>
                <a:endParaRPr lang="en-US" altLang="ko-KR" sz="3600" b="1" kern="0" spc="-200" dirty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46" name="해 45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43" name="모서리가 둥근 직사각형 42"/>
            <p:cNvSpPr/>
            <p:nvPr/>
          </p:nvSpPr>
          <p:spPr>
            <a:xfrm>
              <a:off x="313699" y="1502515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44" name="모서리가 둥근 직사각형 43"/>
            <p:cNvSpPr/>
            <p:nvPr/>
          </p:nvSpPr>
          <p:spPr>
            <a:xfrm>
              <a:off x="313699" y="4325169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</p:grpSp>
      <p:pic>
        <p:nvPicPr>
          <p:cNvPr id="49" name="그림 4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144" y="72235"/>
            <a:ext cx="2639554" cy="1753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6846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3" name="그룹 1003"/>
          <p:cNvGrpSpPr/>
          <p:nvPr/>
        </p:nvGrpSpPr>
        <p:grpSpPr>
          <a:xfrm>
            <a:off x="219013" y="7051296"/>
            <a:ext cx="2732961" cy="346763"/>
            <a:chOff x="219013" y="7051296"/>
            <a:chExt cx="2732961" cy="346763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9013" y="7051296"/>
              <a:ext cx="2732961" cy="346763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5378979" y="1471217"/>
            <a:ext cx="5074708" cy="5784110"/>
            <a:chOff x="376808" y="1944323"/>
            <a:chExt cx="5040201" cy="4816619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76808" y="1944323"/>
              <a:ext cx="5040201" cy="4816619"/>
            </a:xfrm>
            <a:prstGeom prst="rect">
              <a:avLst/>
            </a:prstGeom>
          </p:spPr>
        </p:pic>
      </p:grpSp>
      <p:sp>
        <p:nvSpPr>
          <p:cNvPr id="23" name="Object 11"/>
          <p:cNvSpPr txBox="1"/>
          <p:nvPr/>
        </p:nvSpPr>
        <p:spPr>
          <a:xfrm>
            <a:off x="395287" y="278280"/>
            <a:ext cx="6172200" cy="86177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ko-KR" altLang="en-US" sz="5000" b="1" kern="0" dirty="0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  <a:cs typeface="Yanolja Yache B" pitchFamily="34" charset="0"/>
              </a:rPr>
              <a:t>기후환경</a:t>
            </a:r>
            <a:r>
              <a:rPr lang="en-US" altLang="ko-KR" sz="5000" b="1" kern="0" dirty="0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  <a:cs typeface="Yanolja Yache B" pitchFamily="34" charset="0"/>
              </a:rPr>
              <a:t>(</a:t>
            </a:r>
            <a:r>
              <a:rPr lang="ko-KR" altLang="en-US" sz="5000" b="1" kern="0" dirty="0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  <a:cs typeface="Yanolja Yache B" pitchFamily="34" charset="0"/>
              </a:rPr>
              <a:t>대체에너지</a:t>
            </a:r>
            <a:r>
              <a:rPr lang="en-US" altLang="ko-KR" sz="5000" b="1" kern="0" dirty="0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  <a:cs typeface="Yanolja Yache B" pitchFamily="34" charset="0"/>
              </a:rPr>
              <a:t>)</a:t>
            </a:r>
            <a:endParaRPr lang="en-US" sz="5000" b="1" dirty="0">
              <a:solidFill>
                <a:srgbClr val="71E448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pic>
        <p:nvPicPr>
          <p:cNvPr id="31" name="그림 3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95" t="27714" r="7179" b="25899"/>
          <a:stretch/>
        </p:blipFill>
        <p:spPr>
          <a:xfrm flipH="1">
            <a:off x="8257250" y="1770743"/>
            <a:ext cx="1993498" cy="187594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2" name="그림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6919" y="5141357"/>
            <a:ext cx="2077964" cy="195657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3" name="그림 3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77" t="5022" r="10859" b="10075"/>
          <a:stretch/>
        </p:blipFill>
        <p:spPr>
          <a:xfrm>
            <a:off x="8243887" y="5153123"/>
            <a:ext cx="1993499" cy="193584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4" name="그림 3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77" t="33401" r="28978"/>
          <a:stretch/>
        </p:blipFill>
        <p:spPr>
          <a:xfrm>
            <a:off x="5651206" y="1762361"/>
            <a:ext cx="2063677" cy="190404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5" name="그림 3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52" t="22411" r="7904" b="16239"/>
          <a:stretch/>
        </p:blipFill>
        <p:spPr>
          <a:xfrm>
            <a:off x="7209588" y="3793344"/>
            <a:ext cx="1423747" cy="125394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43" name="그룹 42"/>
          <p:cNvGrpSpPr/>
          <p:nvPr/>
        </p:nvGrpSpPr>
        <p:grpSpPr>
          <a:xfrm>
            <a:off x="90487" y="1502515"/>
            <a:ext cx="5346700" cy="5477981"/>
            <a:chOff x="90487" y="1502515"/>
            <a:chExt cx="5346700" cy="5477981"/>
          </a:xfrm>
        </p:grpSpPr>
        <p:sp>
          <p:nvSpPr>
            <p:cNvPr id="44" name="TextBox 43"/>
            <p:cNvSpPr txBox="1"/>
            <p:nvPr/>
          </p:nvSpPr>
          <p:spPr>
            <a:xfrm>
              <a:off x="700087" y="5229225"/>
              <a:ext cx="3810000" cy="13388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1.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손전등을 얼굴에 비추지 않아요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2.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태양광 로봇과 자동차를 소중하게 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   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다뤄요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  <a:endParaRPr lang="ko-KR" altLang="en-US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08309" y="2409825"/>
              <a:ext cx="4588165" cy="13388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바람과 태양의 빛으로 에너지를 만들 수 있어요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풍선 자동차와 고무 동력 자동차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,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태양광 로봇을 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직접 작동해 보아요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</p:txBody>
        </p:sp>
        <p:grpSp>
          <p:nvGrpSpPr>
            <p:cNvPr id="46" name="그룹 45"/>
            <p:cNvGrpSpPr/>
            <p:nvPr/>
          </p:nvGrpSpPr>
          <p:grpSpPr>
            <a:xfrm>
              <a:off x="90487" y="1508930"/>
              <a:ext cx="5346700" cy="646331"/>
              <a:chOff x="-68263" y="1507573"/>
              <a:chExt cx="5346700" cy="646331"/>
            </a:xfrm>
          </p:grpSpPr>
          <p:sp>
            <p:nvSpPr>
              <p:cNvPr id="52" name="직사각형 51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이용방법</a:t>
                </a:r>
                <a:endParaRPr lang="en-US" altLang="ko-KR" sz="3600" b="1" kern="0" spc="-200" dirty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53" name="해 52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47" name="그룹 46"/>
            <p:cNvGrpSpPr/>
            <p:nvPr/>
          </p:nvGrpSpPr>
          <p:grpSpPr>
            <a:xfrm>
              <a:off x="90487" y="4363272"/>
              <a:ext cx="5346700" cy="646331"/>
              <a:chOff x="-68263" y="1507573"/>
              <a:chExt cx="5346700" cy="646331"/>
            </a:xfrm>
          </p:grpSpPr>
          <p:sp>
            <p:nvSpPr>
              <p:cNvPr id="50" name="직사각형 49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 err="1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놀이약속</a:t>
                </a:r>
                <a:endParaRPr lang="en-US" altLang="ko-KR" sz="3600" b="1" kern="0" spc="-200" dirty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51" name="해 50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48" name="모서리가 둥근 직사각형 47"/>
            <p:cNvSpPr/>
            <p:nvPr/>
          </p:nvSpPr>
          <p:spPr>
            <a:xfrm>
              <a:off x="313699" y="1502515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49" name="모서리가 둥근 직사각형 48"/>
            <p:cNvSpPr/>
            <p:nvPr/>
          </p:nvSpPr>
          <p:spPr>
            <a:xfrm>
              <a:off x="313699" y="4325169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</p:grpSp>
      <p:pic>
        <p:nvPicPr>
          <p:cNvPr id="54" name="그림 5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144" y="72235"/>
            <a:ext cx="2639554" cy="1753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1032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419099" y="1695554"/>
            <a:ext cx="9883598" cy="101566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ko-KR" altLang="en-US" sz="6000" b="1" kern="0" spc="-400" dirty="0">
                <a:solidFill>
                  <a:srgbClr val="FCB221"/>
                </a:solidFill>
                <a:latin typeface="굴림" panose="020B0600000101010101" pitchFamily="50" charset="-127"/>
                <a:ea typeface="굴림" panose="020B0600000101010101" pitchFamily="50" charset="-127"/>
                <a:cs typeface="함초롬돋움" panose="020B0604000101010101" pitchFamily="50" charset="-127"/>
              </a:rPr>
              <a:t>  즐겁고 안전한</a:t>
            </a:r>
            <a:r>
              <a:rPr lang="en-US" altLang="ko-KR" sz="6000" b="1" kern="0" spc="-400" dirty="0">
                <a:solidFill>
                  <a:srgbClr val="FCB221"/>
                </a:solidFill>
                <a:latin typeface="굴림" panose="020B0600000101010101" pitchFamily="50" charset="-127"/>
                <a:ea typeface="굴림" panose="020B0600000101010101" pitchFamily="50" charset="-127"/>
                <a:cs typeface="함초롬돋움" panose="020B0604000101010101" pitchFamily="50" charset="-127"/>
              </a:rPr>
              <a:t> </a:t>
            </a:r>
            <a:r>
              <a:rPr lang="ko-KR" altLang="en-US" sz="6000" b="1" kern="0" spc="-400" dirty="0">
                <a:solidFill>
                  <a:srgbClr val="2EA711"/>
                </a:solidFill>
                <a:latin typeface="굴림" panose="020B0600000101010101" pitchFamily="50" charset="-127"/>
                <a:ea typeface="굴림" panose="020B0600000101010101" pitchFamily="50" charset="-127"/>
                <a:cs typeface="함초롬돋움" panose="020B0604000101010101" pitchFamily="50" charset="-127"/>
              </a:rPr>
              <a:t>체험을 해요 </a:t>
            </a:r>
            <a:r>
              <a:rPr lang="en-US" altLang="ko-KR" sz="6000" b="1" kern="0" spc="-400" dirty="0">
                <a:solidFill>
                  <a:srgbClr val="2EA711"/>
                </a:solidFill>
                <a:latin typeface="굴림" panose="020B0600000101010101" pitchFamily="50" charset="-127"/>
                <a:ea typeface="굴림" panose="020B0600000101010101" pitchFamily="50" charset="-127"/>
                <a:cs typeface="함초롬돋움" panose="020B0604000101010101" pitchFamily="50" charset="-127"/>
              </a:rPr>
              <a:t>!</a:t>
            </a:r>
            <a:endParaRPr lang="en-US" altLang="ko-KR" sz="6000" b="1" dirty="0">
              <a:solidFill>
                <a:srgbClr val="2EA711"/>
              </a:solidFill>
              <a:latin typeface="굴림" panose="020B0600000101010101" pitchFamily="50" charset="-127"/>
              <a:ea typeface="굴림" panose="020B0600000101010101" pitchFamily="50" charset="-127"/>
              <a:cs typeface="함초롬돋움" panose="020B0604000101010101" pitchFamily="50" charset="-127"/>
            </a:endParaRPr>
          </a:p>
        </p:txBody>
      </p:sp>
      <p:grpSp>
        <p:nvGrpSpPr>
          <p:cNvPr id="1007" name="그룹 1007"/>
          <p:cNvGrpSpPr/>
          <p:nvPr/>
        </p:nvGrpSpPr>
        <p:grpSpPr>
          <a:xfrm>
            <a:off x="0" y="5838825"/>
            <a:ext cx="10696574" cy="1724025"/>
            <a:chOff x="-119468" y="5648675"/>
            <a:chExt cx="10814706" cy="2130613"/>
          </a:xfrm>
        </p:grpSpPr>
        <p:pic>
          <p:nvPicPr>
            <p:cNvPr id="24" name="Object 23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rgbClr val="0CF449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-119468" y="5648675"/>
              <a:ext cx="10814706" cy="2130613"/>
            </a:xfrm>
            <a:prstGeom prst="rect">
              <a:avLst/>
            </a:prstGeom>
          </p:spPr>
        </p:pic>
      </p:grpSp>
      <p:sp>
        <p:nvSpPr>
          <p:cNvPr id="2" name="구름 1"/>
          <p:cNvSpPr/>
          <p:nvPr/>
        </p:nvSpPr>
        <p:spPr>
          <a:xfrm rot="419783">
            <a:off x="1968505" y="487636"/>
            <a:ext cx="1738313" cy="914400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3" name="구름 12"/>
          <p:cNvSpPr/>
          <p:nvPr/>
        </p:nvSpPr>
        <p:spPr>
          <a:xfrm rot="419783">
            <a:off x="9811365" y="1182584"/>
            <a:ext cx="1319755" cy="794569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" name="구름 13"/>
          <p:cNvSpPr/>
          <p:nvPr/>
        </p:nvSpPr>
        <p:spPr>
          <a:xfrm rot="419783">
            <a:off x="2310878" y="4444275"/>
            <a:ext cx="1509946" cy="966274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6" name="구름 15"/>
          <p:cNvSpPr/>
          <p:nvPr/>
        </p:nvSpPr>
        <p:spPr>
          <a:xfrm rot="419783">
            <a:off x="3612278" y="-408403"/>
            <a:ext cx="1509946" cy="966274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5" name="해 14"/>
          <p:cNvSpPr/>
          <p:nvPr/>
        </p:nvSpPr>
        <p:spPr>
          <a:xfrm rot="1626692">
            <a:off x="-1014413" y="-1134934"/>
            <a:ext cx="2819400" cy="2959046"/>
          </a:xfrm>
          <a:prstGeom prst="sun">
            <a:avLst/>
          </a:prstGeom>
          <a:solidFill>
            <a:srgbClr val="FCB221"/>
          </a:solidFill>
          <a:ln>
            <a:solidFill>
              <a:srgbClr val="FCB2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784" y="156704"/>
            <a:ext cx="5047071" cy="640027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2592" y="3206149"/>
            <a:ext cx="5177617" cy="3775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666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3" name="그룹 1003"/>
          <p:cNvGrpSpPr/>
          <p:nvPr/>
        </p:nvGrpSpPr>
        <p:grpSpPr>
          <a:xfrm>
            <a:off x="219013" y="7051296"/>
            <a:ext cx="2732961" cy="346763"/>
            <a:chOff x="219013" y="7051296"/>
            <a:chExt cx="2732961" cy="346763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9013" y="7051296"/>
              <a:ext cx="2732961" cy="346763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5378979" y="1470263"/>
            <a:ext cx="5074708" cy="5784110"/>
            <a:chOff x="376808" y="1944323"/>
            <a:chExt cx="5040201" cy="4816619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76808" y="1944323"/>
              <a:ext cx="5040201" cy="4816619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7329487" y="3857625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사진</a:t>
            </a:r>
          </a:p>
        </p:txBody>
      </p:sp>
      <p:sp>
        <p:nvSpPr>
          <p:cNvPr id="23" name="Object 11"/>
          <p:cNvSpPr txBox="1"/>
          <p:nvPr/>
        </p:nvSpPr>
        <p:spPr>
          <a:xfrm>
            <a:off x="219013" y="195341"/>
            <a:ext cx="5420976" cy="861774"/>
          </a:xfrm>
          <a:prstGeom prst="rect">
            <a:avLst/>
          </a:prstGeom>
          <a:noFill/>
          <a:effectLst/>
        </p:spPr>
        <p:txBody>
          <a:bodyPr wrap="square" rtlCol="0" anchor="t">
            <a:spAutoFit/>
          </a:bodyPr>
          <a:lstStyle/>
          <a:p>
            <a:r>
              <a:rPr lang="ko-KR" altLang="en-US" sz="5000" b="1" kern="0" dirty="0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  <a:cs typeface="Yanolja Yache B" pitchFamily="34" charset="0"/>
              </a:rPr>
              <a:t>앨리스의 꿈속으로</a:t>
            </a:r>
            <a:endParaRPr lang="en-US" sz="5000" b="1" dirty="0">
              <a:solidFill>
                <a:srgbClr val="71E448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pic>
        <p:nvPicPr>
          <p:cNvPr id="25" name="그림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287" y="1952625"/>
            <a:ext cx="4487176" cy="509867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27" name="그룹 26"/>
          <p:cNvGrpSpPr/>
          <p:nvPr/>
        </p:nvGrpSpPr>
        <p:grpSpPr>
          <a:xfrm>
            <a:off x="90487" y="1502515"/>
            <a:ext cx="5346700" cy="5477981"/>
            <a:chOff x="90487" y="1502515"/>
            <a:chExt cx="5346700" cy="5477981"/>
          </a:xfrm>
        </p:grpSpPr>
        <p:sp>
          <p:nvSpPr>
            <p:cNvPr id="30" name="TextBox 29"/>
            <p:cNvSpPr txBox="1"/>
            <p:nvPr/>
          </p:nvSpPr>
          <p:spPr>
            <a:xfrm>
              <a:off x="700087" y="5215033"/>
              <a:ext cx="3810000" cy="12958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1.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거울 길을 통과할 때 순서대로 천천히  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   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지나가요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2.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거울은 눈으로만 보세요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  <a:endParaRPr lang="ko-KR" altLang="en-US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71487" y="2198088"/>
              <a:ext cx="419735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오목거울과 볼록거울의 길을 천천히 걸어가며 앨리스의 꿈 속으로 함께 들어가볼까요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?</a:t>
              </a: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오목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,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볼록 거울에 비치는 모습을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여러 방향에서 관찰해 보아요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</p:txBody>
        </p:sp>
        <p:grpSp>
          <p:nvGrpSpPr>
            <p:cNvPr id="41" name="그룹 40"/>
            <p:cNvGrpSpPr/>
            <p:nvPr/>
          </p:nvGrpSpPr>
          <p:grpSpPr>
            <a:xfrm>
              <a:off x="90487" y="1508930"/>
              <a:ext cx="5346700" cy="646331"/>
              <a:chOff x="-68263" y="1507573"/>
              <a:chExt cx="5346700" cy="646331"/>
            </a:xfrm>
          </p:grpSpPr>
          <p:sp>
            <p:nvSpPr>
              <p:cNvPr id="47" name="직사각형 46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이용방법</a:t>
                </a:r>
                <a:endParaRPr lang="en-US" altLang="ko-KR" sz="3600" b="1" kern="0" spc="-200" dirty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48" name="해 47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42" name="그룹 41"/>
            <p:cNvGrpSpPr/>
            <p:nvPr/>
          </p:nvGrpSpPr>
          <p:grpSpPr>
            <a:xfrm>
              <a:off x="90487" y="4363272"/>
              <a:ext cx="5346700" cy="646331"/>
              <a:chOff x="-68263" y="1507573"/>
              <a:chExt cx="5346700" cy="646331"/>
            </a:xfrm>
          </p:grpSpPr>
          <p:sp>
            <p:nvSpPr>
              <p:cNvPr id="45" name="직사각형 44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 err="1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놀이약속</a:t>
                </a:r>
                <a:endParaRPr lang="en-US" altLang="ko-KR" sz="3600" b="1" kern="0" spc="-200" dirty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46" name="해 45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43" name="모서리가 둥근 직사각형 42"/>
            <p:cNvSpPr/>
            <p:nvPr/>
          </p:nvSpPr>
          <p:spPr>
            <a:xfrm>
              <a:off x="313699" y="1502515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44" name="모서리가 둥근 직사각형 43"/>
            <p:cNvSpPr/>
            <p:nvPr/>
          </p:nvSpPr>
          <p:spPr>
            <a:xfrm>
              <a:off x="313699" y="4325169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</p:grpSp>
      <p:pic>
        <p:nvPicPr>
          <p:cNvPr id="49" name="그림 4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144" y="72235"/>
            <a:ext cx="2639554" cy="175374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3" name="그룹 1003"/>
          <p:cNvGrpSpPr/>
          <p:nvPr/>
        </p:nvGrpSpPr>
        <p:grpSpPr>
          <a:xfrm>
            <a:off x="219013" y="7051296"/>
            <a:ext cx="2732961" cy="346763"/>
            <a:chOff x="219013" y="7051296"/>
            <a:chExt cx="2732961" cy="346763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9013" y="7051296"/>
              <a:ext cx="2732961" cy="346763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5395823" y="1502515"/>
            <a:ext cx="5074708" cy="5722162"/>
            <a:chOff x="376808" y="1944323"/>
            <a:chExt cx="5040201" cy="4816619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76808" y="1944323"/>
              <a:ext cx="5040201" cy="4816619"/>
            </a:xfrm>
            <a:prstGeom prst="rect">
              <a:avLst/>
            </a:prstGeom>
          </p:spPr>
        </p:pic>
      </p:grpSp>
      <p:sp>
        <p:nvSpPr>
          <p:cNvPr id="23" name="Object 11"/>
          <p:cNvSpPr txBox="1"/>
          <p:nvPr/>
        </p:nvSpPr>
        <p:spPr>
          <a:xfrm>
            <a:off x="166687" y="252651"/>
            <a:ext cx="5084990" cy="86177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ko-KR" altLang="en-US" sz="5000" b="1" kern="0" dirty="0" err="1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  <a:cs typeface="Yanolja Yache B" pitchFamily="34" charset="0"/>
              </a:rPr>
              <a:t>슝슝</a:t>
            </a:r>
            <a:r>
              <a:rPr lang="ko-KR" altLang="en-US" sz="5000" b="1" kern="0" dirty="0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  <a:cs typeface="Yanolja Yache B" pitchFamily="34" charset="0"/>
              </a:rPr>
              <a:t> </a:t>
            </a:r>
            <a:r>
              <a:rPr lang="ko-KR" altLang="en-US" sz="5000" b="1" kern="0" dirty="0" err="1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  <a:cs typeface="Yanolja Yache B" pitchFamily="34" charset="0"/>
              </a:rPr>
              <a:t>바람공</a:t>
            </a:r>
            <a:r>
              <a:rPr lang="ko-KR" altLang="en-US" sz="5000" b="1" kern="0" dirty="0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  <a:cs typeface="Yanolja Yache B" pitchFamily="34" charset="0"/>
              </a:rPr>
              <a:t> 발사</a:t>
            </a:r>
            <a:endParaRPr lang="en-US" sz="5000" b="1" dirty="0">
              <a:solidFill>
                <a:srgbClr val="71E448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pic>
        <p:nvPicPr>
          <p:cNvPr id="17" name="그림 16"/>
          <p:cNvPicPr preferRelativeResize="0"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1226" y="1812840"/>
            <a:ext cx="4490553" cy="50976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36" name="그룹 35"/>
          <p:cNvGrpSpPr/>
          <p:nvPr/>
        </p:nvGrpSpPr>
        <p:grpSpPr>
          <a:xfrm>
            <a:off x="90487" y="1502515"/>
            <a:ext cx="5346700" cy="5477981"/>
            <a:chOff x="90487" y="1502515"/>
            <a:chExt cx="5346700" cy="5477981"/>
          </a:xfrm>
        </p:grpSpPr>
        <p:sp>
          <p:nvSpPr>
            <p:cNvPr id="37" name="TextBox 36"/>
            <p:cNvSpPr txBox="1"/>
            <p:nvPr/>
          </p:nvSpPr>
          <p:spPr>
            <a:xfrm>
              <a:off x="700087" y="5075099"/>
              <a:ext cx="381000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1.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투입구에 공을 너무 많이 넣으면 막혀서 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   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기계가 </a:t>
              </a:r>
              <a:r>
                <a:rPr lang="ko-KR" altLang="en-US" b="1" kern="0" spc="-200" dirty="0" err="1">
                  <a:latin typeface="굴림" panose="020B0600000101010101" pitchFamily="50" charset="-127"/>
                  <a:ea typeface="굴림" panose="020B0600000101010101" pitchFamily="50" charset="-127"/>
                </a:rPr>
                <a:t>고장날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 수 있어요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2.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공을 밟으면 미끄러질 수 있으니 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   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조심해요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  <a:endParaRPr lang="ko-KR" altLang="en-US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13699" y="2198088"/>
              <a:ext cx="4582776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b="1" kern="0" spc="-200" dirty="0" err="1">
                  <a:latin typeface="굴림" panose="020B0600000101010101" pitchFamily="50" charset="-127"/>
                  <a:ea typeface="굴림" panose="020B0600000101010101" pitchFamily="50" charset="-127"/>
                </a:rPr>
                <a:t>슝슝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~!</a:t>
              </a: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바람의 힘으로 공을 골대에 넣어요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파란 고무로 감싸진 투입구 속으로 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공을 한 개 씩 넣고 버튼을 누르면 공이 발사됩니다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!</a:t>
              </a:r>
            </a:p>
          </p:txBody>
        </p:sp>
        <p:grpSp>
          <p:nvGrpSpPr>
            <p:cNvPr id="39" name="그룹 38"/>
            <p:cNvGrpSpPr/>
            <p:nvPr/>
          </p:nvGrpSpPr>
          <p:grpSpPr>
            <a:xfrm>
              <a:off x="90487" y="1508930"/>
              <a:ext cx="5346700" cy="646331"/>
              <a:chOff x="-68263" y="1507573"/>
              <a:chExt cx="5346700" cy="646331"/>
            </a:xfrm>
          </p:grpSpPr>
          <p:sp>
            <p:nvSpPr>
              <p:cNvPr id="45" name="직사각형 44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이용방법</a:t>
                </a:r>
                <a:endParaRPr lang="en-US" altLang="ko-KR" sz="3600" b="1" kern="0" spc="-200" dirty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46" name="해 45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40" name="그룹 39"/>
            <p:cNvGrpSpPr/>
            <p:nvPr/>
          </p:nvGrpSpPr>
          <p:grpSpPr>
            <a:xfrm>
              <a:off x="90487" y="4363272"/>
              <a:ext cx="5346700" cy="646331"/>
              <a:chOff x="-68263" y="1507573"/>
              <a:chExt cx="5346700" cy="646331"/>
            </a:xfrm>
          </p:grpSpPr>
          <p:sp>
            <p:nvSpPr>
              <p:cNvPr id="43" name="직사각형 42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 err="1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놀이약속</a:t>
                </a:r>
                <a:endParaRPr lang="en-US" altLang="ko-KR" sz="3600" b="1" kern="0" spc="-200" dirty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44" name="해 43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41" name="모서리가 둥근 직사각형 40"/>
            <p:cNvSpPr/>
            <p:nvPr/>
          </p:nvSpPr>
          <p:spPr>
            <a:xfrm>
              <a:off x="313699" y="1502515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42" name="모서리가 둥근 직사각형 41"/>
            <p:cNvSpPr/>
            <p:nvPr/>
          </p:nvSpPr>
          <p:spPr>
            <a:xfrm>
              <a:off x="313699" y="4325169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</p:grpSp>
      <p:pic>
        <p:nvPicPr>
          <p:cNvPr id="48" name="그림 4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144" y="72235"/>
            <a:ext cx="2639554" cy="1753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669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3" name="그룹 1003"/>
          <p:cNvGrpSpPr/>
          <p:nvPr/>
        </p:nvGrpSpPr>
        <p:grpSpPr>
          <a:xfrm>
            <a:off x="219013" y="7051296"/>
            <a:ext cx="2732961" cy="346763"/>
            <a:chOff x="219013" y="7051296"/>
            <a:chExt cx="2732961" cy="346763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9013" y="7051296"/>
              <a:ext cx="2732961" cy="346763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5378979" y="1470263"/>
            <a:ext cx="5074708" cy="5784110"/>
            <a:chOff x="376808" y="1944323"/>
            <a:chExt cx="5040201" cy="4816619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76808" y="1944323"/>
              <a:ext cx="5040201" cy="4816619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7329487" y="3857625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사진</a:t>
            </a: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144" y="72235"/>
            <a:ext cx="2639554" cy="1753748"/>
          </a:xfrm>
          <a:prstGeom prst="rect">
            <a:avLst/>
          </a:prstGeom>
        </p:spPr>
      </p:pic>
      <p:sp>
        <p:nvSpPr>
          <p:cNvPr id="23" name="Object 11"/>
          <p:cNvSpPr txBox="1"/>
          <p:nvPr/>
        </p:nvSpPr>
        <p:spPr>
          <a:xfrm>
            <a:off x="308310" y="252651"/>
            <a:ext cx="5158603" cy="86177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ko-KR" altLang="en-US" sz="5000" b="1" kern="0" dirty="0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  <a:cs typeface="Yanolja Yache B" pitchFamily="34" charset="0"/>
              </a:rPr>
              <a:t>찰랑찰랑 물놀이</a:t>
            </a:r>
            <a:endParaRPr lang="en-US" sz="5000" b="1" dirty="0">
              <a:solidFill>
                <a:srgbClr val="71E448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286" y="1928627"/>
            <a:ext cx="4485600" cy="512267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38" name="그룹 37"/>
          <p:cNvGrpSpPr/>
          <p:nvPr/>
        </p:nvGrpSpPr>
        <p:grpSpPr>
          <a:xfrm>
            <a:off x="90487" y="1502515"/>
            <a:ext cx="5346700" cy="5477981"/>
            <a:chOff x="90487" y="1502515"/>
            <a:chExt cx="5346700" cy="5477981"/>
          </a:xfrm>
        </p:grpSpPr>
        <p:sp>
          <p:nvSpPr>
            <p:cNvPr id="39" name="TextBox 38"/>
            <p:cNvSpPr txBox="1"/>
            <p:nvPr/>
          </p:nvSpPr>
          <p:spPr>
            <a:xfrm>
              <a:off x="700087" y="5448895"/>
              <a:ext cx="38100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1.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물놀이 옷을 입고 장화를 신고 놀이해요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2.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미끄러지지 않도록 천천히 이동해요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  <a:endParaRPr lang="ko-KR" altLang="en-US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08309" y="2221200"/>
              <a:ext cx="4588165" cy="21698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b="1" kern="0" spc="-200" dirty="0" err="1">
                  <a:latin typeface="굴림" panose="020B0600000101010101" pitchFamily="50" charset="-127"/>
                  <a:ea typeface="굴림" panose="020B0600000101010101" pitchFamily="50" charset="-127"/>
                </a:rPr>
                <a:t>물놀이장의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 펌프를 위 아래로 움직여 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물레바퀴에 물이 떨어지는 과정을 관찰해요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 err="1">
                  <a:latin typeface="굴림" panose="020B0600000101010101" pitchFamily="50" charset="-127"/>
                  <a:ea typeface="굴림" panose="020B0600000101010101" pitchFamily="50" charset="-127"/>
                </a:rPr>
                <a:t>낚시대와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 뜰채로 낚시를 하고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,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물길을 만들어 배를 띄워 보며 다양한 물의 특성을 탐색할 수 있어요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 algn="ctr">
                <a:lnSpc>
                  <a:spcPct val="150000"/>
                </a:lnSpc>
              </a:pP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grpSp>
          <p:nvGrpSpPr>
            <p:cNvPr id="41" name="그룹 40"/>
            <p:cNvGrpSpPr/>
            <p:nvPr/>
          </p:nvGrpSpPr>
          <p:grpSpPr>
            <a:xfrm>
              <a:off x="90487" y="1508930"/>
              <a:ext cx="5346700" cy="646331"/>
              <a:chOff x="-68263" y="1507573"/>
              <a:chExt cx="5346700" cy="646331"/>
            </a:xfrm>
          </p:grpSpPr>
          <p:sp>
            <p:nvSpPr>
              <p:cNvPr id="47" name="직사각형 46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이용방법</a:t>
                </a:r>
                <a:endParaRPr lang="en-US" altLang="ko-KR" sz="3600" b="1" kern="0" spc="-200" dirty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48" name="해 47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42" name="그룹 41"/>
            <p:cNvGrpSpPr/>
            <p:nvPr/>
          </p:nvGrpSpPr>
          <p:grpSpPr>
            <a:xfrm>
              <a:off x="90487" y="4363272"/>
              <a:ext cx="5346700" cy="646331"/>
              <a:chOff x="-68263" y="1507573"/>
              <a:chExt cx="5346700" cy="646331"/>
            </a:xfrm>
          </p:grpSpPr>
          <p:sp>
            <p:nvSpPr>
              <p:cNvPr id="45" name="직사각형 44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 err="1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놀이약속</a:t>
                </a:r>
                <a:endParaRPr lang="en-US" altLang="ko-KR" sz="3600" b="1" kern="0" spc="-200" dirty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46" name="해 45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43" name="모서리가 둥근 직사각형 42"/>
            <p:cNvSpPr/>
            <p:nvPr/>
          </p:nvSpPr>
          <p:spPr>
            <a:xfrm>
              <a:off x="313699" y="1502515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44" name="모서리가 둥근 직사각형 43"/>
            <p:cNvSpPr/>
            <p:nvPr/>
          </p:nvSpPr>
          <p:spPr>
            <a:xfrm>
              <a:off x="313699" y="4325169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72933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3" name="그룹 1003"/>
          <p:cNvGrpSpPr/>
          <p:nvPr/>
        </p:nvGrpSpPr>
        <p:grpSpPr>
          <a:xfrm>
            <a:off x="219013" y="7051296"/>
            <a:ext cx="2732961" cy="346763"/>
            <a:chOff x="219013" y="7051296"/>
            <a:chExt cx="2732961" cy="346763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9013" y="7051296"/>
              <a:ext cx="2732961" cy="346763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5378979" y="1470263"/>
            <a:ext cx="5074708" cy="5784110"/>
            <a:chOff x="376808" y="1944323"/>
            <a:chExt cx="5040201" cy="4816619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76808" y="1944323"/>
              <a:ext cx="5040201" cy="4816619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7329487" y="3857625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사진</a:t>
            </a:r>
          </a:p>
        </p:txBody>
      </p:sp>
      <p:sp>
        <p:nvSpPr>
          <p:cNvPr id="23" name="Object 11"/>
          <p:cNvSpPr txBox="1"/>
          <p:nvPr/>
        </p:nvSpPr>
        <p:spPr>
          <a:xfrm>
            <a:off x="242887" y="252651"/>
            <a:ext cx="5268576" cy="86177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ko-KR" altLang="en-US" sz="5000" b="1" kern="0" dirty="0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  <a:cs typeface="Yanolja Yache B" pitchFamily="34" charset="0"/>
              </a:rPr>
              <a:t>물기둥 토네이도</a:t>
            </a:r>
            <a:endParaRPr lang="en-US" sz="5000" b="1" dirty="0">
              <a:solidFill>
                <a:srgbClr val="71E448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pic>
        <p:nvPicPr>
          <p:cNvPr id="18" name="그림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515" y="1952625"/>
            <a:ext cx="4495572" cy="50976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39" name="그룹 38"/>
          <p:cNvGrpSpPr/>
          <p:nvPr/>
        </p:nvGrpSpPr>
        <p:grpSpPr>
          <a:xfrm>
            <a:off x="90487" y="1502515"/>
            <a:ext cx="5346700" cy="5477981"/>
            <a:chOff x="90487" y="1502515"/>
            <a:chExt cx="5346700" cy="5477981"/>
          </a:xfrm>
        </p:grpSpPr>
        <p:sp>
          <p:nvSpPr>
            <p:cNvPr id="40" name="TextBox 39"/>
            <p:cNvSpPr txBox="1"/>
            <p:nvPr/>
          </p:nvSpPr>
          <p:spPr>
            <a:xfrm>
              <a:off x="700087" y="5229225"/>
              <a:ext cx="3810000" cy="13388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1.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버튼을 한 번 누르고 물기둥 토네이도가 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   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보일 때 까지 기다려 주세요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2.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물기둥 통을 밀거나 두드리지 않아요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  <a:endParaRPr lang="ko-KR" altLang="en-US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08309" y="2409825"/>
              <a:ext cx="4588165" cy="13388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물기둥의 버튼을 누르고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휘몰아치는 물기둥 토네이도의 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자연 현상을 관찰해요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</p:txBody>
        </p:sp>
        <p:grpSp>
          <p:nvGrpSpPr>
            <p:cNvPr id="42" name="그룹 41"/>
            <p:cNvGrpSpPr/>
            <p:nvPr/>
          </p:nvGrpSpPr>
          <p:grpSpPr>
            <a:xfrm>
              <a:off x="90487" y="1508930"/>
              <a:ext cx="5346700" cy="646331"/>
              <a:chOff x="-68263" y="1507573"/>
              <a:chExt cx="5346700" cy="646331"/>
            </a:xfrm>
          </p:grpSpPr>
          <p:sp>
            <p:nvSpPr>
              <p:cNvPr id="48" name="직사각형 47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이용방법</a:t>
                </a:r>
                <a:endParaRPr lang="en-US" altLang="ko-KR" sz="3600" b="1" kern="0" spc="-200" dirty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49" name="해 48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43" name="그룹 42"/>
            <p:cNvGrpSpPr/>
            <p:nvPr/>
          </p:nvGrpSpPr>
          <p:grpSpPr>
            <a:xfrm>
              <a:off x="90487" y="4363272"/>
              <a:ext cx="5346700" cy="646331"/>
              <a:chOff x="-68263" y="1507573"/>
              <a:chExt cx="5346700" cy="646331"/>
            </a:xfrm>
          </p:grpSpPr>
          <p:sp>
            <p:nvSpPr>
              <p:cNvPr id="46" name="직사각형 45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 err="1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놀이약속</a:t>
                </a:r>
                <a:endParaRPr lang="en-US" altLang="ko-KR" sz="3600" b="1" kern="0" spc="-200" dirty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47" name="해 46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44" name="모서리가 둥근 직사각형 43"/>
            <p:cNvSpPr/>
            <p:nvPr/>
          </p:nvSpPr>
          <p:spPr>
            <a:xfrm>
              <a:off x="313699" y="1502515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45" name="모서리가 둥근 직사각형 44"/>
            <p:cNvSpPr/>
            <p:nvPr/>
          </p:nvSpPr>
          <p:spPr>
            <a:xfrm>
              <a:off x="313699" y="4325169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</p:grpSp>
      <p:pic>
        <p:nvPicPr>
          <p:cNvPr id="50" name="그림 4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144" y="72235"/>
            <a:ext cx="2639554" cy="1753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172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3" name="그룹 1003"/>
          <p:cNvGrpSpPr/>
          <p:nvPr/>
        </p:nvGrpSpPr>
        <p:grpSpPr>
          <a:xfrm>
            <a:off x="219013" y="7051296"/>
            <a:ext cx="2732961" cy="346763"/>
            <a:chOff x="219013" y="7051296"/>
            <a:chExt cx="2732961" cy="346763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9013" y="7051296"/>
              <a:ext cx="2732961" cy="346763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5378979" y="1470263"/>
            <a:ext cx="5074708" cy="5784110"/>
            <a:chOff x="376808" y="1944323"/>
            <a:chExt cx="5040201" cy="4816619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76808" y="1944323"/>
              <a:ext cx="5040201" cy="4816619"/>
            </a:xfrm>
            <a:prstGeom prst="rect">
              <a:avLst/>
            </a:prstGeom>
          </p:spPr>
        </p:pic>
      </p:grpSp>
      <p:sp>
        <p:nvSpPr>
          <p:cNvPr id="23" name="Object 11"/>
          <p:cNvSpPr txBox="1"/>
          <p:nvPr/>
        </p:nvSpPr>
        <p:spPr>
          <a:xfrm>
            <a:off x="395287" y="279678"/>
            <a:ext cx="5715000" cy="86177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ko-KR" altLang="en-US" sz="5000" b="1" kern="0" dirty="0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  <a:cs typeface="Yanolja Yache B" pitchFamily="34" charset="0"/>
              </a:rPr>
              <a:t>에너지로드 </a:t>
            </a:r>
            <a:r>
              <a:rPr lang="ko-KR" altLang="en-US" sz="5000" b="1" kern="0" dirty="0" err="1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  <a:cs typeface="Yanolja Yache B" pitchFamily="34" charset="0"/>
              </a:rPr>
              <a:t>바이크</a:t>
            </a:r>
            <a:endParaRPr lang="en-US" sz="5000" b="1" dirty="0">
              <a:solidFill>
                <a:srgbClr val="71E448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pic>
        <p:nvPicPr>
          <p:cNvPr id="26" name="그림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287" y="1800224"/>
            <a:ext cx="4496059" cy="525107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39" name="그룹 38"/>
          <p:cNvGrpSpPr/>
          <p:nvPr/>
        </p:nvGrpSpPr>
        <p:grpSpPr>
          <a:xfrm>
            <a:off x="90487" y="1502515"/>
            <a:ext cx="5346700" cy="5477981"/>
            <a:chOff x="90487" y="1502515"/>
            <a:chExt cx="5346700" cy="5477981"/>
          </a:xfrm>
        </p:grpSpPr>
        <p:sp>
          <p:nvSpPr>
            <p:cNvPr id="40" name="TextBox 39"/>
            <p:cNvSpPr txBox="1"/>
            <p:nvPr/>
          </p:nvSpPr>
          <p:spPr>
            <a:xfrm>
              <a:off x="700087" y="5381625"/>
              <a:ext cx="3810000" cy="880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1.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자전거를 타고 내릴 때는 조심해요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2.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바른 자세로 자전거를 타요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  <a:endParaRPr lang="ko-KR" altLang="en-US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08309" y="1992600"/>
              <a:ext cx="4588165" cy="21698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친구와 협동하여 에너지를 만들 수 있어요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!</a:t>
              </a: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자전거 페달을 밟으면 </a:t>
              </a:r>
              <a:r>
                <a:rPr lang="ko-KR" altLang="en-US" b="1" kern="0" spc="-200" dirty="0" err="1">
                  <a:latin typeface="굴림" panose="020B0600000101010101" pitchFamily="50" charset="-127"/>
                  <a:ea typeface="굴림" panose="020B0600000101010101" pitchFamily="50" charset="-127"/>
                </a:rPr>
                <a:t>에너지로드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 경주가 시작됩니다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페달을 열심히 굴려서 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화면에 나오는 자동차에 에너지를 전달해요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 </a:t>
              </a: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경주가 끝난 후 만들어진 에너지량을 확인해요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</p:txBody>
        </p:sp>
        <p:grpSp>
          <p:nvGrpSpPr>
            <p:cNvPr id="42" name="그룹 41"/>
            <p:cNvGrpSpPr/>
            <p:nvPr/>
          </p:nvGrpSpPr>
          <p:grpSpPr>
            <a:xfrm>
              <a:off x="90487" y="1508930"/>
              <a:ext cx="5346700" cy="646331"/>
              <a:chOff x="-68263" y="1507573"/>
              <a:chExt cx="5346700" cy="646331"/>
            </a:xfrm>
          </p:grpSpPr>
          <p:sp>
            <p:nvSpPr>
              <p:cNvPr id="48" name="직사각형 47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이용방법</a:t>
                </a:r>
                <a:endParaRPr lang="en-US" altLang="ko-KR" sz="3600" b="1" kern="0" spc="-200" dirty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49" name="해 48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43" name="그룹 42"/>
            <p:cNvGrpSpPr/>
            <p:nvPr/>
          </p:nvGrpSpPr>
          <p:grpSpPr>
            <a:xfrm>
              <a:off x="90487" y="4363272"/>
              <a:ext cx="5346700" cy="646331"/>
              <a:chOff x="-68263" y="1507573"/>
              <a:chExt cx="5346700" cy="646331"/>
            </a:xfrm>
          </p:grpSpPr>
          <p:sp>
            <p:nvSpPr>
              <p:cNvPr id="46" name="직사각형 45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 err="1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놀이약속</a:t>
                </a:r>
                <a:endParaRPr lang="en-US" altLang="ko-KR" sz="3600" b="1" kern="0" spc="-200" dirty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47" name="해 46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44" name="모서리가 둥근 직사각형 43"/>
            <p:cNvSpPr/>
            <p:nvPr/>
          </p:nvSpPr>
          <p:spPr>
            <a:xfrm>
              <a:off x="313699" y="1502515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45" name="모서리가 둥근 직사각형 44"/>
            <p:cNvSpPr/>
            <p:nvPr/>
          </p:nvSpPr>
          <p:spPr>
            <a:xfrm>
              <a:off x="313699" y="4325169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</p:grpSp>
      <p:pic>
        <p:nvPicPr>
          <p:cNvPr id="50" name="그림 4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144" y="72235"/>
            <a:ext cx="2639554" cy="1753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7162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3" name="그룹 1003"/>
          <p:cNvGrpSpPr/>
          <p:nvPr/>
        </p:nvGrpSpPr>
        <p:grpSpPr>
          <a:xfrm>
            <a:off x="219013" y="7051296"/>
            <a:ext cx="2732961" cy="346763"/>
            <a:chOff x="219013" y="7051296"/>
            <a:chExt cx="2732961" cy="346763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9013" y="7051296"/>
              <a:ext cx="2732961" cy="346763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5378979" y="1470263"/>
            <a:ext cx="5074708" cy="5784110"/>
            <a:chOff x="376808" y="1944323"/>
            <a:chExt cx="5040201" cy="4816619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76808" y="1944323"/>
              <a:ext cx="5040201" cy="4816619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7329487" y="3857625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사진</a:t>
            </a:r>
          </a:p>
        </p:txBody>
      </p:sp>
      <p:sp>
        <p:nvSpPr>
          <p:cNvPr id="23" name="Object 11"/>
          <p:cNvSpPr txBox="1"/>
          <p:nvPr/>
        </p:nvSpPr>
        <p:spPr>
          <a:xfrm>
            <a:off x="395287" y="310563"/>
            <a:ext cx="5649576" cy="86177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ko-KR" altLang="en-US" sz="5000" b="1" kern="0" dirty="0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  <a:cs typeface="Yanolja Yache B" pitchFamily="34" charset="0"/>
              </a:rPr>
              <a:t>카드병정 </a:t>
            </a:r>
            <a:r>
              <a:rPr lang="ko-KR" altLang="en-US" sz="5000" b="1" kern="0" dirty="0" err="1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  <a:cs typeface="Yanolja Yache B" pitchFamily="34" charset="0"/>
              </a:rPr>
              <a:t>핀스크린</a:t>
            </a:r>
            <a:endParaRPr lang="en-US" sz="5000" b="1" dirty="0">
              <a:solidFill>
                <a:srgbClr val="71E448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887" y="1736184"/>
            <a:ext cx="2773316" cy="268900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그림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5487" y="4509778"/>
            <a:ext cx="2772000" cy="261531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40" name="그룹 39"/>
          <p:cNvGrpSpPr/>
          <p:nvPr/>
        </p:nvGrpSpPr>
        <p:grpSpPr>
          <a:xfrm>
            <a:off x="90487" y="1502515"/>
            <a:ext cx="5346700" cy="5477981"/>
            <a:chOff x="90487" y="1502515"/>
            <a:chExt cx="5346700" cy="5477981"/>
          </a:xfrm>
        </p:grpSpPr>
        <p:sp>
          <p:nvSpPr>
            <p:cNvPr id="41" name="TextBox 40"/>
            <p:cNvSpPr txBox="1"/>
            <p:nvPr/>
          </p:nvSpPr>
          <p:spPr>
            <a:xfrm>
              <a:off x="700087" y="5381625"/>
              <a:ext cx="3810000" cy="880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1. </a:t>
              </a:r>
              <a:r>
                <a:rPr lang="ko-KR" altLang="en-US" b="1" kern="0" spc="-200" dirty="0" err="1">
                  <a:latin typeface="굴림" panose="020B0600000101010101" pitchFamily="50" charset="-127"/>
                  <a:ea typeface="굴림" panose="020B0600000101010101" pitchFamily="50" charset="-127"/>
                </a:rPr>
                <a:t>핀스크린에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 얼굴을 대면 다칠 수 있어요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2.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핀을 잡아당겨서 뽑지 않아요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  <a:endParaRPr lang="ko-KR" altLang="en-US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08309" y="2179499"/>
              <a:ext cx="4588165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b="1" kern="0" spc="-200" dirty="0" err="1">
                  <a:latin typeface="굴림" panose="020B0600000101010101" pitchFamily="50" charset="-127"/>
                  <a:ea typeface="굴림" panose="020B0600000101010101" pitchFamily="50" charset="-127"/>
                </a:rPr>
                <a:t>카드병정과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 함께 몸이나 도구를 이용해서 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핀 스크린에 다양한 모양을 찍을 수 있어요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내 몸으로 핀 스크린에 살짝 눌러보세요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핀 스크린에 모양이 나타납니다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</p:txBody>
        </p:sp>
        <p:grpSp>
          <p:nvGrpSpPr>
            <p:cNvPr id="43" name="그룹 42"/>
            <p:cNvGrpSpPr/>
            <p:nvPr/>
          </p:nvGrpSpPr>
          <p:grpSpPr>
            <a:xfrm>
              <a:off x="90487" y="1508930"/>
              <a:ext cx="5346700" cy="646331"/>
              <a:chOff x="-68263" y="1507573"/>
              <a:chExt cx="5346700" cy="646331"/>
            </a:xfrm>
          </p:grpSpPr>
          <p:sp>
            <p:nvSpPr>
              <p:cNvPr id="49" name="직사각형 48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이용방법</a:t>
                </a:r>
                <a:endParaRPr lang="en-US" altLang="ko-KR" sz="3600" b="1" kern="0" spc="-200" dirty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50" name="해 49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44" name="그룹 43"/>
            <p:cNvGrpSpPr/>
            <p:nvPr/>
          </p:nvGrpSpPr>
          <p:grpSpPr>
            <a:xfrm>
              <a:off x="90487" y="4363272"/>
              <a:ext cx="5346700" cy="646331"/>
              <a:chOff x="-68263" y="1507573"/>
              <a:chExt cx="5346700" cy="646331"/>
            </a:xfrm>
          </p:grpSpPr>
          <p:sp>
            <p:nvSpPr>
              <p:cNvPr id="47" name="직사각형 46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 err="1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놀이약속</a:t>
                </a:r>
                <a:endParaRPr lang="en-US" altLang="ko-KR" sz="3600" b="1" kern="0" spc="-200" dirty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48" name="해 47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45" name="모서리가 둥근 직사각형 44"/>
            <p:cNvSpPr/>
            <p:nvPr/>
          </p:nvSpPr>
          <p:spPr>
            <a:xfrm>
              <a:off x="313699" y="1502515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46" name="모서리가 둥근 직사각형 45"/>
            <p:cNvSpPr/>
            <p:nvPr/>
          </p:nvSpPr>
          <p:spPr>
            <a:xfrm>
              <a:off x="313699" y="4325169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</p:grpSp>
      <p:pic>
        <p:nvPicPr>
          <p:cNvPr id="51" name="그림 5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144" y="72235"/>
            <a:ext cx="2639554" cy="1753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5319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3" name="그룹 1003"/>
          <p:cNvGrpSpPr/>
          <p:nvPr/>
        </p:nvGrpSpPr>
        <p:grpSpPr>
          <a:xfrm>
            <a:off x="219013" y="7051296"/>
            <a:ext cx="2732961" cy="346763"/>
            <a:chOff x="219013" y="7051296"/>
            <a:chExt cx="2732961" cy="346763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9013" y="7051296"/>
              <a:ext cx="2732961" cy="346763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5424487" y="1470263"/>
            <a:ext cx="5074708" cy="5784110"/>
            <a:chOff x="376808" y="1944323"/>
            <a:chExt cx="5040201" cy="4816619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76808" y="1944323"/>
              <a:ext cx="5040201" cy="4816619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7329487" y="3857625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사진</a:t>
            </a:r>
          </a:p>
        </p:txBody>
      </p:sp>
      <p:sp>
        <p:nvSpPr>
          <p:cNvPr id="23" name="Object 11"/>
          <p:cNvSpPr txBox="1"/>
          <p:nvPr/>
        </p:nvSpPr>
        <p:spPr>
          <a:xfrm>
            <a:off x="510132" y="292624"/>
            <a:ext cx="3733800" cy="86177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ko-KR" altLang="en-US" sz="5000" b="1" kern="0" dirty="0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  <a:cs typeface="Yanolja Yache B" pitchFamily="34" charset="0"/>
              </a:rPr>
              <a:t>호스 전화기</a:t>
            </a:r>
            <a:endParaRPr lang="en-US" sz="5000" b="1" dirty="0">
              <a:solidFill>
                <a:srgbClr val="71E448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3" t="510" r="5673"/>
          <a:stretch/>
        </p:blipFill>
        <p:spPr>
          <a:xfrm>
            <a:off x="5566051" y="1916792"/>
            <a:ext cx="2209800" cy="513450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그림 1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" t="16053" r="15440" b="16781"/>
          <a:stretch/>
        </p:blipFill>
        <p:spPr>
          <a:xfrm rot="5400000">
            <a:off x="6637841" y="3311651"/>
            <a:ext cx="5134502" cy="234479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40" name="그룹 39"/>
          <p:cNvGrpSpPr/>
          <p:nvPr/>
        </p:nvGrpSpPr>
        <p:grpSpPr>
          <a:xfrm>
            <a:off x="90487" y="1502515"/>
            <a:ext cx="5346700" cy="5477981"/>
            <a:chOff x="90487" y="1502515"/>
            <a:chExt cx="5346700" cy="5477981"/>
          </a:xfrm>
        </p:grpSpPr>
        <p:sp>
          <p:nvSpPr>
            <p:cNvPr id="41" name="TextBox 40"/>
            <p:cNvSpPr txBox="1"/>
            <p:nvPr/>
          </p:nvSpPr>
          <p:spPr>
            <a:xfrm>
              <a:off x="623887" y="5372695"/>
              <a:ext cx="40386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1.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호스 전화기에서 조금 떨어져 이야기 해요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2.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너무 큰 소리로 말하면 잘 들리지 않아요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  <a:endParaRPr lang="ko-KR" altLang="en-US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08309" y="1992600"/>
              <a:ext cx="4588165" cy="21698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여보세요 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~ </a:t>
              </a: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친구와 짝을 지어 호스 전화기 놀이를 해보아요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친구와 같은 색깔의 호스 전화기 앞에 서서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하고 싶은 이야기를 주고받아요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호스를 통해 친구의 목소리가 전달돼요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</p:txBody>
        </p:sp>
        <p:grpSp>
          <p:nvGrpSpPr>
            <p:cNvPr id="43" name="그룹 42"/>
            <p:cNvGrpSpPr/>
            <p:nvPr/>
          </p:nvGrpSpPr>
          <p:grpSpPr>
            <a:xfrm>
              <a:off x="90487" y="1508930"/>
              <a:ext cx="5346700" cy="646331"/>
              <a:chOff x="-68263" y="1507573"/>
              <a:chExt cx="5346700" cy="646331"/>
            </a:xfrm>
          </p:grpSpPr>
          <p:sp>
            <p:nvSpPr>
              <p:cNvPr id="49" name="직사각형 48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이용방법</a:t>
                </a:r>
                <a:endParaRPr lang="en-US" altLang="ko-KR" sz="3600" b="1" kern="0" spc="-200" dirty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50" name="해 49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44" name="그룹 43"/>
            <p:cNvGrpSpPr/>
            <p:nvPr/>
          </p:nvGrpSpPr>
          <p:grpSpPr>
            <a:xfrm>
              <a:off x="90487" y="4363272"/>
              <a:ext cx="5346700" cy="646331"/>
              <a:chOff x="-68263" y="1507573"/>
              <a:chExt cx="5346700" cy="646331"/>
            </a:xfrm>
          </p:grpSpPr>
          <p:sp>
            <p:nvSpPr>
              <p:cNvPr id="47" name="직사각형 46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 err="1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놀이약속</a:t>
                </a:r>
                <a:endParaRPr lang="en-US" altLang="ko-KR" sz="3600" b="1" kern="0" spc="-200" dirty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48" name="해 47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45" name="모서리가 둥근 직사각형 44"/>
            <p:cNvSpPr/>
            <p:nvPr/>
          </p:nvSpPr>
          <p:spPr>
            <a:xfrm>
              <a:off x="313699" y="1502515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46" name="모서리가 둥근 직사각형 45"/>
            <p:cNvSpPr/>
            <p:nvPr/>
          </p:nvSpPr>
          <p:spPr>
            <a:xfrm>
              <a:off x="313699" y="4325169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</p:grpSp>
      <p:pic>
        <p:nvPicPr>
          <p:cNvPr id="51" name="그림 5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144" y="72235"/>
            <a:ext cx="2639554" cy="1753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0393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3" name="그룹 1003"/>
          <p:cNvGrpSpPr/>
          <p:nvPr/>
        </p:nvGrpSpPr>
        <p:grpSpPr>
          <a:xfrm>
            <a:off x="219013" y="7051296"/>
            <a:ext cx="2732961" cy="346763"/>
            <a:chOff x="219013" y="7051296"/>
            <a:chExt cx="2732961" cy="346763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9013" y="7051296"/>
              <a:ext cx="2732961" cy="346763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5439833" y="1470263"/>
            <a:ext cx="5074708" cy="5784110"/>
            <a:chOff x="376808" y="1944323"/>
            <a:chExt cx="5040201" cy="4816619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76808" y="1944323"/>
              <a:ext cx="5040201" cy="4816619"/>
            </a:xfrm>
            <a:prstGeom prst="rect">
              <a:avLst/>
            </a:prstGeom>
          </p:spPr>
        </p:pic>
      </p:grpSp>
      <p:sp>
        <p:nvSpPr>
          <p:cNvPr id="23" name="Object 11"/>
          <p:cNvSpPr txBox="1"/>
          <p:nvPr/>
        </p:nvSpPr>
        <p:spPr>
          <a:xfrm>
            <a:off x="471487" y="276225"/>
            <a:ext cx="3450763" cy="86177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ko-KR" altLang="en-US" sz="5000" b="1" kern="0" dirty="0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  <a:cs typeface="Yanolja Yache B" pitchFamily="34" charset="0"/>
              </a:rPr>
              <a:t>핸드보일러</a:t>
            </a:r>
            <a:endParaRPr lang="en-US" sz="5000" b="1" dirty="0">
              <a:solidFill>
                <a:srgbClr val="71E448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pic>
        <p:nvPicPr>
          <p:cNvPr id="18" name="그림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287" y="1800224"/>
            <a:ext cx="4512349" cy="525107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30" name="그룹 29"/>
          <p:cNvGrpSpPr/>
          <p:nvPr/>
        </p:nvGrpSpPr>
        <p:grpSpPr>
          <a:xfrm>
            <a:off x="90487" y="1502515"/>
            <a:ext cx="5346700" cy="5477981"/>
            <a:chOff x="90487" y="1502515"/>
            <a:chExt cx="5346700" cy="5477981"/>
          </a:xfrm>
        </p:grpSpPr>
        <p:sp>
          <p:nvSpPr>
            <p:cNvPr id="31" name="TextBox 30"/>
            <p:cNvSpPr txBox="1"/>
            <p:nvPr/>
          </p:nvSpPr>
          <p:spPr>
            <a:xfrm>
              <a:off x="623887" y="5153025"/>
              <a:ext cx="4038600" cy="13388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1.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핸드 보일러를 너무 세게 잡지 않아요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2.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핸드 보일러를 소중히 다뤄요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3.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의자에 앉아서 체험해요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  <a:endParaRPr lang="ko-KR" alt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08309" y="1992600"/>
              <a:ext cx="4588165" cy="21698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호기심 마을에선 손으로 물을 끓여 볼 수도 있어요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손바닥을 마주 대고 비벼서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따뜻하게 열을 발생시킨 후 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핸드 보일러 아랫부분에 손을 대고 있어요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물이 위로 올라가서 끓을 때까지 손을 대고 있어요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 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grpSp>
          <p:nvGrpSpPr>
            <p:cNvPr id="40" name="그룹 39"/>
            <p:cNvGrpSpPr/>
            <p:nvPr/>
          </p:nvGrpSpPr>
          <p:grpSpPr>
            <a:xfrm>
              <a:off x="90487" y="1508930"/>
              <a:ext cx="5346700" cy="646331"/>
              <a:chOff x="-68263" y="1507573"/>
              <a:chExt cx="5346700" cy="646331"/>
            </a:xfrm>
          </p:grpSpPr>
          <p:sp>
            <p:nvSpPr>
              <p:cNvPr id="46" name="직사각형 45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이용방법</a:t>
                </a:r>
                <a:endParaRPr lang="en-US" altLang="ko-KR" sz="3600" b="1" kern="0" spc="-200" dirty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47" name="해 46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41" name="그룹 40"/>
            <p:cNvGrpSpPr/>
            <p:nvPr/>
          </p:nvGrpSpPr>
          <p:grpSpPr>
            <a:xfrm>
              <a:off x="90487" y="4363272"/>
              <a:ext cx="5346700" cy="646331"/>
              <a:chOff x="-68263" y="1507573"/>
              <a:chExt cx="5346700" cy="646331"/>
            </a:xfrm>
          </p:grpSpPr>
          <p:sp>
            <p:nvSpPr>
              <p:cNvPr id="44" name="직사각형 43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 err="1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놀이약속</a:t>
                </a:r>
                <a:endParaRPr lang="en-US" altLang="ko-KR" sz="3600" b="1" kern="0" spc="-200" dirty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45" name="해 44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42" name="모서리가 둥근 직사각형 41"/>
            <p:cNvSpPr/>
            <p:nvPr/>
          </p:nvSpPr>
          <p:spPr>
            <a:xfrm>
              <a:off x="313699" y="1502515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43" name="모서리가 둥근 직사각형 42"/>
            <p:cNvSpPr/>
            <p:nvPr/>
          </p:nvSpPr>
          <p:spPr>
            <a:xfrm>
              <a:off x="313699" y="4325169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</p:grpSp>
      <p:pic>
        <p:nvPicPr>
          <p:cNvPr id="48" name="그림 4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144" y="72235"/>
            <a:ext cx="2639554" cy="1753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5648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1008</TotalTime>
  <Words>565</Words>
  <Application>Microsoft Office PowerPoint</Application>
  <PresentationFormat>사용자 지정</PresentationFormat>
  <Paragraphs>117</Paragraphs>
  <Slides>14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21" baseType="lpstr">
      <vt:lpstr>?? ??</vt:lpstr>
      <vt:lpstr>Yanolja Yache B</vt:lpstr>
      <vt:lpstr>굴림</vt:lpstr>
      <vt:lpstr>함초롬돋움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officegen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officegen</dc:creator>
  <cp:lastModifiedBy>user</cp:lastModifiedBy>
  <cp:revision>75</cp:revision>
  <dcterms:created xsi:type="dcterms:W3CDTF">2023-03-08T09:46:58Z</dcterms:created>
  <dcterms:modified xsi:type="dcterms:W3CDTF">2024-01-10T08:15:10Z</dcterms:modified>
</cp:coreProperties>
</file>