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9" r:id="rId2"/>
    <p:sldId id="264" r:id="rId3"/>
    <p:sldId id="286" r:id="rId4"/>
    <p:sldId id="287" r:id="rId5"/>
    <p:sldId id="288" r:id="rId6"/>
    <p:sldId id="297" r:id="rId7"/>
    <p:sldId id="298" r:id="rId8"/>
    <p:sldId id="289" r:id="rId9"/>
    <p:sldId id="290" r:id="rId10"/>
    <p:sldId id="299" r:id="rId11"/>
    <p:sldId id="293" r:id="rId12"/>
    <p:sldId id="294" r:id="rId13"/>
    <p:sldId id="296" r:id="rId14"/>
    <p:sldId id="282" r:id="rId15"/>
  </p:sldIdLst>
  <p:sldSz cx="12192000" cy="6858000"/>
  <p:notesSz cx="6865938" cy="9998075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C6A"/>
    <a:srgbClr val="FFFDF9"/>
    <a:srgbClr val="BEEBE9"/>
    <a:srgbClr val="9BE3DE"/>
    <a:srgbClr val="E45171"/>
    <a:srgbClr val="FFDDCC"/>
    <a:srgbClr val="FFCCCC"/>
    <a:srgbClr val="FFBBCC"/>
    <a:srgbClr val="0000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453" autoAdjust="0"/>
    <p:restoredTop sz="94660"/>
  </p:normalViewPr>
  <p:slideViewPr>
    <p:cSldViewPr snapToGrid="0">
      <p:cViewPr varScale="1">
        <p:scale>
          <a:sx n="77" d="100"/>
          <a:sy n="77" d="100"/>
        </p:scale>
        <p:origin x="1092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2020-12-22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687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2020-12-22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158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2020-12-22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657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2020-12-22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224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2020-12-22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71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2020-12-22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600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2020-12-22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379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2020-12-22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174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2020-12-22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19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2020-12-22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67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2020-12-22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232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BE3DE"/>
            </a:gs>
            <a:gs pos="50000">
              <a:srgbClr val="BEEBE9"/>
            </a:gs>
            <a:gs pos="100000">
              <a:srgbClr val="FFFDF9"/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C32A80-4F86-45C4-A7B0-0FB1C4AC8CC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2020-12-22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A6919-DCD4-452F-A076-5B7620B1C86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54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BE3DE"/>
            </a:gs>
            <a:gs pos="50000">
              <a:srgbClr val="BEEBE9"/>
            </a:gs>
            <a:gs pos="100000">
              <a:srgbClr val="FFFDF9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자유형 6"/>
          <p:cNvSpPr/>
          <p:nvPr/>
        </p:nvSpPr>
        <p:spPr>
          <a:xfrm>
            <a:off x="4419236" y="0"/>
            <a:ext cx="7772764" cy="5222918"/>
          </a:xfrm>
          <a:custGeom>
            <a:avLst/>
            <a:gdLst>
              <a:gd name="connsiteX0" fmla="*/ 16495 w 7772764"/>
              <a:gd name="connsiteY0" fmla="*/ 0 h 5222918"/>
              <a:gd name="connsiteX1" fmla="*/ 7772764 w 7772764"/>
              <a:gd name="connsiteY1" fmla="*/ 0 h 5222918"/>
              <a:gd name="connsiteX2" fmla="*/ 7772764 w 7772764"/>
              <a:gd name="connsiteY2" fmla="*/ 4484203 h 5222918"/>
              <a:gd name="connsiteX3" fmla="*/ 7725041 w 7772764"/>
              <a:gd name="connsiteY3" fmla="*/ 4513469 h 5222918"/>
              <a:gd name="connsiteX4" fmla="*/ 2523745 w 7772764"/>
              <a:gd name="connsiteY4" fmla="*/ 4556408 h 5222918"/>
              <a:gd name="connsiteX5" fmla="*/ 804323 w 7772764"/>
              <a:gd name="connsiteY5" fmla="*/ 5026428 h 5222918"/>
              <a:gd name="connsiteX6" fmla="*/ 1064548 w 7772764"/>
              <a:gd name="connsiteY6" fmla="*/ 3325515 h 5222918"/>
              <a:gd name="connsiteX7" fmla="*/ 72 w 7772764"/>
              <a:gd name="connsiteY7" fmla="*/ 307130 h 5222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72764" h="5222918">
                <a:moveTo>
                  <a:pt x="16495" y="0"/>
                </a:moveTo>
                <a:lnTo>
                  <a:pt x="7772764" y="0"/>
                </a:lnTo>
                <a:lnTo>
                  <a:pt x="7772764" y="4484203"/>
                </a:lnTo>
                <a:lnTo>
                  <a:pt x="7725041" y="4513469"/>
                </a:lnTo>
                <a:cubicBezTo>
                  <a:pt x="6170877" y="5419969"/>
                  <a:pt x="4175537" y="5482992"/>
                  <a:pt x="2523745" y="4556408"/>
                </a:cubicBezTo>
                <a:lnTo>
                  <a:pt x="804323" y="5026428"/>
                </a:lnTo>
                <a:lnTo>
                  <a:pt x="1064548" y="3325515"/>
                </a:lnTo>
                <a:cubicBezTo>
                  <a:pt x="343065" y="2429230"/>
                  <a:pt x="-5780" y="1364242"/>
                  <a:pt x="72" y="30713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prstClr val="white"/>
              </a:solidFill>
              <a:latin typeface="HY나무L" panose="02030600000101010101" pitchFamily="18" charset="-127"/>
              <a:ea typeface="HY나무L" panose="02030600000101010101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53848" y="857133"/>
            <a:ext cx="51344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C6A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건강마을</a:t>
            </a:r>
            <a:endParaRPr lang="en-US" altLang="ko-KR" sz="54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002C6A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ctr"/>
            <a:r>
              <a:rPr lang="ko-KR" alt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E4517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사전안전교육</a:t>
            </a:r>
            <a:endParaRPr lang="ko-KR" alt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E4517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7103" y="3541139"/>
            <a:ext cx="4841239" cy="801445"/>
          </a:xfrm>
          <a:prstGeom prst="rect">
            <a:avLst/>
          </a:prstGeom>
        </p:spPr>
      </p:pic>
      <p:pic>
        <p:nvPicPr>
          <p:cNvPr id="2" name="그림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81" y="2945058"/>
            <a:ext cx="51624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30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864" y="6424347"/>
            <a:ext cx="2833152" cy="359276"/>
          </a:xfrm>
          <a:prstGeom prst="rect">
            <a:avLst/>
          </a:prstGeom>
        </p:spPr>
      </p:pic>
      <p:sp>
        <p:nvSpPr>
          <p:cNvPr id="23" name="자유형 22"/>
          <p:cNvSpPr/>
          <p:nvPr/>
        </p:nvSpPr>
        <p:spPr>
          <a:xfrm>
            <a:off x="8063345" y="1"/>
            <a:ext cx="4128655" cy="1928552"/>
          </a:xfrm>
          <a:custGeom>
            <a:avLst/>
            <a:gdLst>
              <a:gd name="connsiteX0" fmla="*/ 16495 w 7772764"/>
              <a:gd name="connsiteY0" fmla="*/ 0 h 5222918"/>
              <a:gd name="connsiteX1" fmla="*/ 7772764 w 7772764"/>
              <a:gd name="connsiteY1" fmla="*/ 0 h 5222918"/>
              <a:gd name="connsiteX2" fmla="*/ 7772764 w 7772764"/>
              <a:gd name="connsiteY2" fmla="*/ 4484203 h 5222918"/>
              <a:gd name="connsiteX3" fmla="*/ 7725041 w 7772764"/>
              <a:gd name="connsiteY3" fmla="*/ 4513469 h 5222918"/>
              <a:gd name="connsiteX4" fmla="*/ 2523745 w 7772764"/>
              <a:gd name="connsiteY4" fmla="*/ 4556408 h 5222918"/>
              <a:gd name="connsiteX5" fmla="*/ 804323 w 7772764"/>
              <a:gd name="connsiteY5" fmla="*/ 5026428 h 5222918"/>
              <a:gd name="connsiteX6" fmla="*/ 1064548 w 7772764"/>
              <a:gd name="connsiteY6" fmla="*/ 3325515 h 5222918"/>
              <a:gd name="connsiteX7" fmla="*/ 72 w 7772764"/>
              <a:gd name="connsiteY7" fmla="*/ 307130 h 5222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72764" h="5222918">
                <a:moveTo>
                  <a:pt x="16495" y="0"/>
                </a:moveTo>
                <a:lnTo>
                  <a:pt x="7772764" y="0"/>
                </a:lnTo>
                <a:lnTo>
                  <a:pt x="7772764" y="4484203"/>
                </a:lnTo>
                <a:lnTo>
                  <a:pt x="7725041" y="4513469"/>
                </a:lnTo>
                <a:cubicBezTo>
                  <a:pt x="6170877" y="5419969"/>
                  <a:pt x="4175537" y="5482992"/>
                  <a:pt x="2523745" y="4556408"/>
                </a:cubicBezTo>
                <a:lnTo>
                  <a:pt x="804323" y="5026428"/>
                </a:lnTo>
                <a:lnTo>
                  <a:pt x="1064548" y="3325515"/>
                </a:lnTo>
                <a:cubicBezTo>
                  <a:pt x="343065" y="2429230"/>
                  <a:pt x="-5780" y="1364242"/>
                  <a:pt x="72" y="30713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  </a:t>
            </a:r>
            <a:endParaRPr kumimoji="0" lang="ko-KR" altLang="en-US" sz="60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5" name="_x629560120" descr="EMB000035b4bb7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22" t="45482" r="92168" b="50099"/>
          <a:stretch>
            <a:fillRect/>
          </a:stretch>
        </p:blipFill>
        <p:spPr bwMode="auto">
          <a:xfrm>
            <a:off x="0" y="457200"/>
            <a:ext cx="1617663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직사각형 9"/>
          <p:cNvSpPr/>
          <p:nvPr/>
        </p:nvSpPr>
        <p:spPr>
          <a:xfrm>
            <a:off x="8626670" y="269546"/>
            <a:ext cx="35830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1" i="0" u="none" strike="noStrike" kern="1200" cap="none" spc="0" normalizeH="0" baseline="0" noProof="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C6A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꿈누리약국</a:t>
            </a:r>
            <a:endParaRPr kumimoji="0" lang="en-US" altLang="ko-KR" sz="54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002C6A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935" y="914400"/>
            <a:ext cx="6824748" cy="51185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7" name="TextBox 26"/>
          <p:cNvSpPr txBox="1"/>
          <p:nvPr/>
        </p:nvSpPr>
        <p:spPr>
          <a:xfrm>
            <a:off x="3438282" y="6211724"/>
            <a:ext cx="1862053" cy="425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ko-KR" altLang="en-US" sz="2000" b="1" dirty="0" err="1" smtClean="0"/>
              <a:t>자동포장기</a:t>
            </a:r>
            <a:endParaRPr lang="en-US" altLang="ko-KR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871405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864" y="6424347"/>
            <a:ext cx="2833152" cy="359276"/>
          </a:xfrm>
          <a:prstGeom prst="rect">
            <a:avLst/>
          </a:prstGeom>
        </p:spPr>
      </p:pic>
      <p:sp>
        <p:nvSpPr>
          <p:cNvPr id="23" name="자유형 22"/>
          <p:cNvSpPr/>
          <p:nvPr/>
        </p:nvSpPr>
        <p:spPr>
          <a:xfrm>
            <a:off x="8073540" y="0"/>
            <a:ext cx="4128655" cy="1928552"/>
          </a:xfrm>
          <a:custGeom>
            <a:avLst/>
            <a:gdLst>
              <a:gd name="connsiteX0" fmla="*/ 16495 w 7772764"/>
              <a:gd name="connsiteY0" fmla="*/ 0 h 5222918"/>
              <a:gd name="connsiteX1" fmla="*/ 7772764 w 7772764"/>
              <a:gd name="connsiteY1" fmla="*/ 0 h 5222918"/>
              <a:gd name="connsiteX2" fmla="*/ 7772764 w 7772764"/>
              <a:gd name="connsiteY2" fmla="*/ 4484203 h 5222918"/>
              <a:gd name="connsiteX3" fmla="*/ 7725041 w 7772764"/>
              <a:gd name="connsiteY3" fmla="*/ 4513469 h 5222918"/>
              <a:gd name="connsiteX4" fmla="*/ 2523745 w 7772764"/>
              <a:gd name="connsiteY4" fmla="*/ 4556408 h 5222918"/>
              <a:gd name="connsiteX5" fmla="*/ 804323 w 7772764"/>
              <a:gd name="connsiteY5" fmla="*/ 5026428 h 5222918"/>
              <a:gd name="connsiteX6" fmla="*/ 1064548 w 7772764"/>
              <a:gd name="connsiteY6" fmla="*/ 3325515 h 5222918"/>
              <a:gd name="connsiteX7" fmla="*/ 72 w 7772764"/>
              <a:gd name="connsiteY7" fmla="*/ 307130 h 5222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72764" h="5222918">
                <a:moveTo>
                  <a:pt x="16495" y="0"/>
                </a:moveTo>
                <a:lnTo>
                  <a:pt x="7772764" y="0"/>
                </a:lnTo>
                <a:lnTo>
                  <a:pt x="7772764" y="4484203"/>
                </a:lnTo>
                <a:lnTo>
                  <a:pt x="7725041" y="4513469"/>
                </a:lnTo>
                <a:cubicBezTo>
                  <a:pt x="6170877" y="5419969"/>
                  <a:pt x="4175537" y="5482992"/>
                  <a:pt x="2523745" y="4556408"/>
                </a:cubicBezTo>
                <a:lnTo>
                  <a:pt x="804323" y="5026428"/>
                </a:lnTo>
                <a:lnTo>
                  <a:pt x="1064548" y="3325515"/>
                </a:lnTo>
                <a:cubicBezTo>
                  <a:pt x="343065" y="2429230"/>
                  <a:pt x="-5780" y="1364242"/>
                  <a:pt x="72" y="30713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6000" dirty="0" smtClean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</a:t>
            </a:r>
            <a:endParaRPr lang="ko-KR" altLang="en-US" sz="6000" dirty="0">
              <a:solidFill>
                <a:srgbClr val="0000FF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80208" y="2605032"/>
            <a:ext cx="4851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나의 키</a:t>
            </a:r>
            <a:r>
              <a:rPr lang="en-US" altLang="ko-KR" dirty="0" smtClean="0"/>
              <a:t>, </a:t>
            </a:r>
            <a:r>
              <a:rPr lang="ko-KR" altLang="en-US" dirty="0" smtClean="0"/>
              <a:t>몸무게</a:t>
            </a:r>
            <a:r>
              <a:rPr lang="en-US" altLang="ko-KR" dirty="0" smtClean="0"/>
              <a:t>, </a:t>
            </a:r>
            <a:r>
              <a:rPr lang="ko-KR" altLang="en-US" dirty="0" smtClean="0"/>
              <a:t>혈압을 재어 보아요</a:t>
            </a:r>
            <a:r>
              <a:rPr lang="en-US" altLang="ko-KR" dirty="0" smtClean="0"/>
              <a:t>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272641" y="3968539"/>
            <a:ext cx="4919359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dirty="0" err="1" smtClean="0"/>
              <a:t>키재기를</a:t>
            </a:r>
            <a:r>
              <a:rPr lang="ko-KR" altLang="en-US" dirty="0" smtClean="0"/>
              <a:t> 할 때 얼굴을 들어서 위를 보지 않고 바른 자세로 사용해요</a:t>
            </a:r>
            <a:r>
              <a:rPr lang="en-US" altLang="ko-KR" dirty="0" smtClean="0"/>
              <a:t>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365074" y="5490815"/>
            <a:ext cx="43724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000" b="1" dirty="0" smtClean="0"/>
              <a:t>키와 혈압을 재어 볼 때는 한 명씩 </a:t>
            </a:r>
            <a:endParaRPr lang="en-US" altLang="ko-KR" sz="2000" b="1" dirty="0" smtClean="0"/>
          </a:p>
          <a:p>
            <a:pPr>
              <a:lnSpc>
                <a:spcPct val="120000"/>
              </a:lnSpc>
            </a:pPr>
            <a:r>
              <a:rPr lang="ko-KR" altLang="en-US" sz="2000" b="1" dirty="0" smtClean="0"/>
              <a:t>차례차례 해요</a:t>
            </a:r>
            <a:r>
              <a:rPr lang="en-US" altLang="ko-KR" sz="2000" b="1" dirty="0" smtClean="0"/>
              <a:t>.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8347436" y="-36306"/>
            <a:ext cx="403507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C6A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나는 얼마나 </a:t>
            </a:r>
            <a:endParaRPr lang="en-US" altLang="ko-KR" sz="54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002C6A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ctr"/>
            <a:r>
              <a:rPr lang="ko-KR" alt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C6A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자랐을까</a:t>
            </a:r>
            <a:r>
              <a:rPr lang="en-US" altLang="ko-KR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C6A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?</a:t>
            </a:r>
            <a:endParaRPr lang="en-US" altLang="ko-KR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2C6A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pSp>
        <p:nvGrpSpPr>
          <p:cNvPr id="11" name="그룹 10"/>
          <p:cNvGrpSpPr/>
          <p:nvPr/>
        </p:nvGrpSpPr>
        <p:grpSpPr>
          <a:xfrm>
            <a:off x="6910987" y="1856709"/>
            <a:ext cx="2547902" cy="674843"/>
            <a:chOff x="6984575" y="2163199"/>
            <a:chExt cx="2547902" cy="674843"/>
          </a:xfrm>
        </p:grpSpPr>
        <p:pic>
          <p:nvPicPr>
            <p:cNvPr id="7" name="그림 6" descr="Light Bulb Idea Enlightenment · Free vector graphic on Pixabay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16" name="직사각형 15"/>
            <p:cNvSpPr/>
            <p:nvPr/>
          </p:nvSpPr>
          <p:spPr>
            <a:xfrm>
              <a:off x="7533212" y="2163199"/>
              <a:ext cx="199926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이용방법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18" name="그룹 17"/>
          <p:cNvGrpSpPr/>
          <p:nvPr/>
        </p:nvGrpSpPr>
        <p:grpSpPr>
          <a:xfrm>
            <a:off x="7003420" y="3191080"/>
            <a:ext cx="2547902" cy="674843"/>
            <a:chOff x="6984575" y="2163199"/>
            <a:chExt cx="2547902" cy="674843"/>
          </a:xfrm>
        </p:grpSpPr>
        <p:pic>
          <p:nvPicPr>
            <p:cNvPr id="19" name="그림 18" descr="Light Bulb Idea Enlightenment · Free vector graphic on Pixabay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20" name="직사각형 19"/>
            <p:cNvSpPr/>
            <p:nvPr/>
          </p:nvSpPr>
          <p:spPr>
            <a:xfrm>
              <a:off x="7533211" y="2163199"/>
              <a:ext cx="199926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80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주의해요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21" name="그룹 20"/>
          <p:cNvGrpSpPr/>
          <p:nvPr/>
        </p:nvGrpSpPr>
        <p:grpSpPr>
          <a:xfrm>
            <a:off x="7003420" y="4761516"/>
            <a:ext cx="2547902" cy="674843"/>
            <a:chOff x="6984575" y="2163199"/>
            <a:chExt cx="2547902" cy="674843"/>
          </a:xfrm>
        </p:grpSpPr>
        <p:pic>
          <p:nvPicPr>
            <p:cNvPr id="22" name="그림 21" descr="Light Bulb Idea Enlightenment · Free vector graphic on Pixabay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24" name="직사각형 23"/>
            <p:cNvSpPr/>
            <p:nvPr/>
          </p:nvSpPr>
          <p:spPr>
            <a:xfrm>
              <a:off x="7533211" y="2163199"/>
              <a:ext cx="199926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 err="1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안전약속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pic>
        <p:nvPicPr>
          <p:cNvPr id="5" name="그림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176" y="199800"/>
            <a:ext cx="4572980" cy="65311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97093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5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864" y="6424347"/>
            <a:ext cx="2833152" cy="359276"/>
          </a:xfrm>
          <a:prstGeom prst="rect">
            <a:avLst/>
          </a:prstGeom>
        </p:spPr>
      </p:pic>
      <p:sp>
        <p:nvSpPr>
          <p:cNvPr id="23" name="자유형 22"/>
          <p:cNvSpPr/>
          <p:nvPr/>
        </p:nvSpPr>
        <p:spPr>
          <a:xfrm>
            <a:off x="8063345" y="1"/>
            <a:ext cx="4128655" cy="1928552"/>
          </a:xfrm>
          <a:custGeom>
            <a:avLst/>
            <a:gdLst>
              <a:gd name="connsiteX0" fmla="*/ 16495 w 7772764"/>
              <a:gd name="connsiteY0" fmla="*/ 0 h 5222918"/>
              <a:gd name="connsiteX1" fmla="*/ 7772764 w 7772764"/>
              <a:gd name="connsiteY1" fmla="*/ 0 h 5222918"/>
              <a:gd name="connsiteX2" fmla="*/ 7772764 w 7772764"/>
              <a:gd name="connsiteY2" fmla="*/ 4484203 h 5222918"/>
              <a:gd name="connsiteX3" fmla="*/ 7725041 w 7772764"/>
              <a:gd name="connsiteY3" fmla="*/ 4513469 h 5222918"/>
              <a:gd name="connsiteX4" fmla="*/ 2523745 w 7772764"/>
              <a:gd name="connsiteY4" fmla="*/ 4556408 h 5222918"/>
              <a:gd name="connsiteX5" fmla="*/ 804323 w 7772764"/>
              <a:gd name="connsiteY5" fmla="*/ 5026428 h 5222918"/>
              <a:gd name="connsiteX6" fmla="*/ 1064548 w 7772764"/>
              <a:gd name="connsiteY6" fmla="*/ 3325515 h 5222918"/>
              <a:gd name="connsiteX7" fmla="*/ 72 w 7772764"/>
              <a:gd name="connsiteY7" fmla="*/ 307130 h 5222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72764" h="5222918">
                <a:moveTo>
                  <a:pt x="16495" y="0"/>
                </a:moveTo>
                <a:lnTo>
                  <a:pt x="7772764" y="0"/>
                </a:lnTo>
                <a:lnTo>
                  <a:pt x="7772764" y="4484203"/>
                </a:lnTo>
                <a:lnTo>
                  <a:pt x="7725041" y="4513469"/>
                </a:lnTo>
                <a:cubicBezTo>
                  <a:pt x="6170877" y="5419969"/>
                  <a:pt x="4175537" y="5482992"/>
                  <a:pt x="2523745" y="4556408"/>
                </a:cubicBezTo>
                <a:lnTo>
                  <a:pt x="804323" y="5026428"/>
                </a:lnTo>
                <a:lnTo>
                  <a:pt x="1064548" y="3325515"/>
                </a:lnTo>
                <a:cubicBezTo>
                  <a:pt x="343065" y="2429230"/>
                  <a:pt x="-5780" y="1364242"/>
                  <a:pt x="72" y="30713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6000" dirty="0" smtClean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</a:t>
            </a:r>
            <a:endParaRPr lang="ko-KR" altLang="en-US" sz="6000" dirty="0">
              <a:solidFill>
                <a:srgbClr val="0000FF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80208" y="2605032"/>
            <a:ext cx="4851808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dirty="0" smtClean="0"/>
              <a:t>Wii </a:t>
            </a:r>
            <a:r>
              <a:rPr lang="ko-KR" altLang="en-US" dirty="0" smtClean="0"/>
              <a:t>프로그램을 통해 </a:t>
            </a:r>
            <a:r>
              <a:rPr lang="ko-KR" altLang="en-US" dirty="0" err="1" smtClean="0"/>
              <a:t>리모콘을</a:t>
            </a:r>
            <a:r>
              <a:rPr lang="ko-KR" altLang="en-US" dirty="0" smtClean="0"/>
              <a:t> 손목에 채운 후 화면을 보며 달리기 운동을 해요</a:t>
            </a:r>
            <a:r>
              <a:rPr lang="en-US" altLang="ko-KR" dirty="0" smtClean="0"/>
              <a:t>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272641" y="4076603"/>
            <a:ext cx="4372495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dirty="0" smtClean="0"/>
              <a:t>- </a:t>
            </a:r>
            <a:r>
              <a:rPr lang="ko-KR" altLang="en-US" dirty="0" smtClean="0"/>
              <a:t>매트 위에서 활동해요</a:t>
            </a:r>
            <a:r>
              <a:rPr lang="en-US" altLang="ko-KR" dirty="0" smtClean="0"/>
              <a:t>.</a:t>
            </a:r>
          </a:p>
          <a:p>
            <a:pPr>
              <a:lnSpc>
                <a:spcPct val="120000"/>
              </a:lnSpc>
            </a:pPr>
            <a:r>
              <a:rPr lang="en-US" altLang="ko-KR" dirty="0" smtClean="0"/>
              <a:t>- </a:t>
            </a:r>
            <a:r>
              <a:rPr lang="ko-KR" altLang="en-US" dirty="0" smtClean="0"/>
              <a:t>차례를 지켜요</a:t>
            </a:r>
            <a:r>
              <a:rPr lang="en-US" altLang="ko-KR" dirty="0" smtClean="0"/>
              <a:t>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365074" y="5524070"/>
            <a:ext cx="43724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2000" b="1" dirty="0" smtClean="0"/>
              <a:t>- </a:t>
            </a:r>
            <a:r>
              <a:rPr lang="ko-KR" altLang="en-US" sz="2000" b="1" dirty="0" err="1" smtClean="0"/>
              <a:t>리모콘은</a:t>
            </a:r>
            <a:r>
              <a:rPr lang="ko-KR" altLang="en-US" sz="2000" b="1" dirty="0" smtClean="0"/>
              <a:t> 손목에 채워요</a:t>
            </a:r>
            <a:r>
              <a:rPr lang="en-US" altLang="ko-KR" sz="2000" b="1" dirty="0" smtClean="0"/>
              <a:t>.</a:t>
            </a:r>
          </a:p>
          <a:p>
            <a:pPr>
              <a:lnSpc>
                <a:spcPct val="120000"/>
              </a:lnSpc>
            </a:pPr>
            <a:r>
              <a:rPr lang="en-US" altLang="ko-KR" sz="2000" b="1" dirty="0" smtClean="0"/>
              <a:t>- </a:t>
            </a:r>
            <a:r>
              <a:rPr lang="ko-KR" altLang="en-US" sz="2000" b="1" dirty="0" smtClean="0"/>
              <a:t>의자에 앉아 기다려요</a:t>
            </a:r>
            <a:r>
              <a:rPr lang="en-US" altLang="ko-KR" sz="2000" b="1" dirty="0" smtClean="0"/>
              <a:t>.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9551321" y="-40128"/>
            <a:ext cx="222368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C6A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꿈누리</a:t>
            </a:r>
            <a:endParaRPr lang="en-US" altLang="ko-KR" sz="54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002C6A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ctr"/>
            <a:r>
              <a:rPr lang="ko-KR" alt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C6A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체육관</a:t>
            </a:r>
            <a:endParaRPr lang="en-US" altLang="ko-KR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2C6A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pSp>
        <p:nvGrpSpPr>
          <p:cNvPr id="11" name="그룹 10"/>
          <p:cNvGrpSpPr/>
          <p:nvPr/>
        </p:nvGrpSpPr>
        <p:grpSpPr>
          <a:xfrm>
            <a:off x="6910987" y="1856709"/>
            <a:ext cx="2547902" cy="674843"/>
            <a:chOff x="6984575" y="2163199"/>
            <a:chExt cx="2547902" cy="674843"/>
          </a:xfrm>
        </p:grpSpPr>
        <p:pic>
          <p:nvPicPr>
            <p:cNvPr id="7" name="그림 6" descr="Light Bulb Idea Enlightenment · Free vector graphic on Pixabay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16" name="직사각형 15"/>
            <p:cNvSpPr/>
            <p:nvPr/>
          </p:nvSpPr>
          <p:spPr>
            <a:xfrm>
              <a:off x="7533212" y="2163199"/>
              <a:ext cx="199926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이용방법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18" name="그룹 17"/>
          <p:cNvGrpSpPr/>
          <p:nvPr/>
        </p:nvGrpSpPr>
        <p:grpSpPr>
          <a:xfrm>
            <a:off x="7003420" y="3315770"/>
            <a:ext cx="2547902" cy="674843"/>
            <a:chOff x="6984575" y="2163199"/>
            <a:chExt cx="2547902" cy="674843"/>
          </a:xfrm>
        </p:grpSpPr>
        <p:pic>
          <p:nvPicPr>
            <p:cNvPr id="19" name="그림 18" descr="Light Bulb Idea Enlightenment · Free vector graphic on Pixabay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20" name="직사각형 19"/>
            <p:cNvSpPr/>
            <p:nvPr/>
          </p:nvSpPr>
          <p:spPr>
            <a:xfrm>
              <a:off x="7533211" y="2163199"/>
              <a:ext cx="199926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80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주의해요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21" name="그룹 20"/>
          <p:cNvGrpSpPr/>
          <p:nvPr/>
        </p:nvGrpSpPr>
        <p:grpSpPr>
          <a:xfrm>
            <a:off x="7003420" y="4794771"/>
            <a:ext cx="2547902" cy="674843"/>
            <a:chOff x="6984575" y="2163199"/>
            <a:chExt cx="2547902" cy="674843"/>
          </a:xfrm>
        </p:grpSpPr>
        <p:pic>
          <p:nvPicPr>
            <p:cNvPr id="22" name="그림 21" descr="Light Bulb Idea Enlightenment · Free vector graphic on Pixabay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24" name="직사각형 23"/>
            <p:cNvSpPr/>
            <p:nvPr/>
          </p:nvSpPr>
          <p:spPr>
            <a:xfrm>
              <a:off x="7533211" y="2163199"/>
              <a:ext cx="199926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 err="1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안전약속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pic>
        <p:nvPicPr>
          <p:cNvPr id="6" name="그림 5"/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" t="121" r="23576" b="-121"/>
          <a:stretch/>
        </p:blipFill>
        <p:spPr>
          <a:xfrm>
            <a:off x="291184" y="1099800"/>
            <a:ext cx="6458400" cy="4658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82528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5" grpId="0"/>
      <p:bldP spid="26" grpId="0"/>
      <p:bldP spid="26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864" y="6424347"/>
            <a:ext cx="2833152" cy="359276"/>
          </a:xfrm>
          <a:prstGeom prst="rect">
            <a:avLst/>
          </a:prstGeom>
        </p:spPr>
      </p:pic>
      <p:sp>
        <p:nvSpPr>
          <p:cNvPr id="23" name="자유형 22"/>
          <p:cNvSpPr/>
          <p:nvPr/>
        </p:nvSpPr>
        <p:spPr>
          <a:xfrm>
            <a:off x="8063345" y="1"/>
            <a:ext cx="4128655" cy="1928552"/>
          </a:xfrm>
          <a:custGeom>
            <a:avLst/>
            <a:gdLst>
              <a:gd name="connsiteX0" fmla="*/ 16495 w 7772764"/>
              <a:gd name="connsiteY0" fmla="*/ 0 h 5222918"/>
              <a:gd name="connsiteX1" fmla="*/ 7772764 w 7772764"/>
              <a:gd name="connsiteY1" fmla="*/ 0 h 5222918"/>
              <a:gd name="connsiteX2" fmla="*/ 7772764 w 7772764"/>
              <a:gd name="connsiteY2" fmla="*/ 4484203 h 5222918"/>
              <a:gd name="connsiteX3" fmla="*/ 7725041 w 7772764"/>
              <a:gd name="connsiteY3" fmla="*/ 4513469 h 5222918"/>
              <a:gd name="connsiteX4" fmla="*/ 2523745 w 7772764"/>
              <a:gd name="connsiteY4" fmla="*/ 4556408 h 5222918"/>
              <a:gd name="connsiteX5" fmla="*/ 804323 w 7772764"/>
              <a:gd name="connsiteY5" fmla="*/ 5026428 h 5222918"/>
              <a:gd name="connsiteX6" fmla="*/ 1064548 w 7772764"/>
              <a:gd name="connsiteY6" fmla="*/ 3325515 h 5222918"/>
              <a:gd name="connsiteX7" fmla="*/ 72 w 7772764"/>
              <a:gd name="connsiteY7" fmla="*/ 307130 h 5222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72764" h="5222918">
                <a:moveTo>
                  <a:pt x="16495" y="0"/>
                </a:moveTo>
                <a:lnTo>
                  <a:pt x="7772764" y="0"/>
                </a:lnTo>
                <a:lnTo>
                  <a:pt x="7772764" y="4484203"/>
                </a:lnTo>
                <a:lnTo>
                  <a:pt x="7725041" y="4513469"/>
                </a:lnTo>
                <a:cubicBezTo>
                  <a:pt x="6170877" y="5419969"/>
                  <a:pt x="4175537" y="5482992"/>
                  <a:pt x="2523745" y="4556408"/>
                </a:cubicBezTo>
                <a:lnTo>
                  <a:pt x="804323" y="5026428"/>
                </a:lnTo>
                <a:lnTo>
                  <a:pt x="1064548" y="3325515"/>
                </a:lnTo>
                <a:cubicBezTo>
                  <a:pt x="343065" y="2429230"/>
                  <a:pt x="-5780" y="1364242"/>
                  <a:pt x="72" y="30713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6000" dirty="0" smtClean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</a:t>
            </a:r>
            <a:endParaRPr lang="ko-KR" altLang="en-US" sz="6000" dirty="0">
              <a:solidFill>
                <a:srgbClr val="0000FF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80208" y="2605032"/>
            <a:ext cx="4851808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dirty="0" smtClean="0"/>
              <a:t>줄에 서서 </a:t>
            </a:r>
            <a:r>
              <a:rPr lang="ko-KR" altLang="en-US" dirty="0" err="1" smtClean="0"/>
              <a:t>콩주머니를</a:t>
            </a:r>
            <a:r>
              <a:rPr lang="ko-KR" altLang="en-US" dirty="0" smtClean="0"/>
              <a:t> 던져 동그라미 안으로 넣으며 투수의 역할을 해보아요</a:t>
            </a:r>
            <a:r>
              <a:rPr lang="en-US" altLang="ko-KR" dirty="0" smtClean="0"/>
              <a:t>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272641" y="4184672"/>
            <a:ext cx="4664435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dirty="0" err="1" smtClean="0"/>
              <a:t>콩주머니를</a:t>
            </a:r>
            <a:r>
              <a:rPr lang="ko-KR" altLang="en-US" dirty="0" smtClean="0"/>
              <a:t> 다 던지고 난 후</a:t>
            </a:r>
            <a:r>
              <a:rPr lang="en-US" altLang="ko-KR" dirty="0" smtClean="0"/>
              <a:t>, </a:t>
            </a:r>
            <a:r>
              <a:rPr lang="ko-KR" altLang="en-US" dirty="0" smtClean="0"/>
              <a:t>정리정돈해요</a:t>
            </a:r>
            <a:r>
              <a:rPr lang="en-US" altLang="ko-KR" dirty="0" smtClean="0"/>
              <a:t>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365074" y="5424302"/>
            <a:ext cx="43724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000" b="1" dirty="0" smtClean="0"/>
              <a:t>놀이를 하고 있을 때 가운데로 </a:t>
            </a:r>
            <a:endParaRPr lang="en-US" altLang="ko-KR" sz="2000" b="1" dirty="0" smtClean="0"/>
          </a:p>
          <a:p>
            <a:pPr>
              <a:lnSpc>
                <a:spcPct val="120000"/>
              </a:lnSpc>
            </a:pPr>
            <a:r>
              <a:rPr lang="ko-KR" altLang="en-US" sz="2000" b="1" dirty="0" smtClean="0"/>
              <a:t>다니지 않아요</a:t>
            </a:r>
            <a:r>
              <a:rPr lang="en-US" altLang="ko-KR" sz="2000" b="1" dirty="0" smtClean="0"/>
              <a:t>.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9128656" y="-109"/>
            <a:ext cx="290336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C6A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나는야</a:t>
            </a:r>
            <a:endParaRPr lang="en-US" altLang="ko-KR" sz="54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002C6A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ctr"/>
            <a:r>
              <a:rPr lang="ko-KR" alt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C6A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야구선수</a:t>
            </a:r>
            <a:endParaRPr lang="en-US" altLang="ko-KR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2C6A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pSp>
        <p:nvGrpSpPr>
          <p:cNvPr id="11" name="그룹 10"/>
          <p:cNvGrpSpPr/>
          <p:nvPr/>
        </p:nvGrpSpPr>
        <p:grpSpPr>
          <a:xfrm>
            <a:off x="6910987" y="1856709"/>
            <a:ext cx="2547902" cy="674843"/>
            <a:chOff x="6984575" y="2163199"/>
            <a:chExt cx="2547902" cy="674843"/>
          </a:xfrm>
        </p:grpSpPr>
        <p:pic>
          <p:nvPicPr>
            <p:cNvPr id="7" name="그림 6" descr="Light Bulb Idea Enlightenment · Free vector graphic on Pixabay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16" name="직사각형 15"/>
            <p:cNvSpPr/>
            <p:nvPr/>
          </p:nvSpPr>
          <p:spPr>
            <a:xfrm>
              <a:off x="7533212" y="2163199"/>
              <a:ext cx="199926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이용방법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18" name="그룹 17"/>
          <p:cNvGrpSpPr/>
          <p:nvPr/>
        </p:nvGrpSpPr>
        <p:grpSpPr>
          <a:xfrm>
            <a:off x="7003420" y="3423839"/>
            <a:ext cx="2547902" cy="674843"/>
            <a:chOff x="6984575" y="2163199"/>
            <a:chExt cx="2547902" cy="674843"/>
          </a:xfrm>
        </p:grpSpPr>
        <p:pic>
          <p:nvPicPr>
            <p:cNvPr id="19" name="그림 18" descr="Light Bulb Idea Enlightenment · Free vector graphic on Pixabay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20" name="직사각형 19"/>
            <p:cNvSpPr/>
            <p:nvPr/>
          </p:nvSpPr>
          <p:spPr>
            <a:xfrm>
              <a:off x="7533211" y="2163199"/>
              <a:ext cx="199926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80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주의해요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21" name="그룹 20"/>
          <p:cNvGrpSpPr/>
          <p:nvPr/>
        </p:nvGrpSpPr>
        <p:grpSpPr>
          <a:xfrm>
            <a:off x="7003420" y="4686690"/>
            <a:ext cx="2547902" cy="674843"/>
            <a:chOff x="6984575" y="2163199"/>
            <a:chExt cx="2547902" cy="674843"/>
          </a:xfrm>
        </p:grpSpPr>
        <p:pic>
          <p:nvPicPr>
            <p:cNvPr id="22" name="그림 21" descr="Light Bulb Idea Enlightenment · Free vector graphic on Pixabay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24" name="직사각형 23"/>
            <p:cNvSpPr/>
            <p:nvPr/>
          </p:nvSpPr>
          <p:spPr>
            <a:xfrm>
              <a:off x="7533211" y="2163199"/>
              <a:ext cx="199926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 err="1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안전약속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pic>
        <p:nvPicPr>
          <p:cNvPr id="6" name="그림 5"/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8" t="17246" b="13906"/>
          <a:stretch/>
        </p:blipFill>
        <p:spPr>
          <a:xfrm rot="5400000">
            <a:off x="537600" y="1099800"/>
            <a:ext cx="6458400" cy="4658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46066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5" grpId="0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자유형 6"/>
          <p:cNvSpPr/>
          <p:nvPr/>
        </p:nvSpPr>
        <p:spPr>
          <a:xfrm>
            <a:off x="4419236" y="0"/>
            <a:ext cx="7772764" cy="5222918"/>
          </a:xfrm>
          <a:custGeom>
            <a:avLst/>
            <a:gdLst>
              <a:gd name="connsiteX0" fmla="*/ 16495 w 7772764"/>
              <a:gd name="connsiteY0" fmla="*/ 0 h 5222918"/>
              <a:gd name="connsiteX1" fmla="*/ 7772764 w 7772764"/>
              <a:gd name="connsiteY1" fmla="*/ 0 h 5222918"/>
              <a:gd name="connsiteX2" fmla="*/ 7772764 w 7772764"/>
              <a:gd name="connsiteY2" fmla="*/ 4484203 h 5222918"/>
              <a:gd name="connsiteX3" fmla="*/ 7725041 w 7772764"/>
              <a:gd name="connsiteY3" fmla="*/ 4513469 h 5222918"/>
              <a:gd name="connsiteX4" fmla="*/ 2523745 w 7772764"/>
              <a:gd name="connsiteY4" fmla="*/ 4556408 h 5222918"/>
              <a:gd name="connsiteX5" fmla="*/ 804323 w 7772764"/>
              <a:gd name="connsiteY5" fmla="*/ 5026428 h 5222918"/>
              <a:gd name="connsiteX6" fmla="*/ 1064548 w 7772764"/>
              <a:gd name="connsiteY6" fmla="*/ 3325515 h 5222918"/>
              <a:gd name="connsiteX7" fmla="*/ 72 w 7772764"/>
              <a:gd name="connsiteY7" fmla="*/ 307130 h 5222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72764" h="5222918">
                <a:moveTo>
                  <a:pt x="16495" y="0"/>
                </a:moveTo>
                <a:lnTo>
                  <a:pt x="7772764" y="0"/>
                </a:lnTo>
                <a:lnTo>
                  <a:pt x="7772764" y="4484203"/>
                </a:lnTo>
                <a:lnTo>
                  <a:pt x="7725041" y="4513469"/>
                </a:lnTo>
                <a:cubicBezTo>
                  <a:pt x="6170877" y="5419969"/>
                  <a:pt x="4175537" y="5482992"/>
                  <a:pt x="2523745" y="4556408"/>
                </a:cubicBezTo>
                <a:lnTo>
                  <a:pt x="804323" y="5026428"/>
                </a:lnTo>
                <a:lnTo>
                  <a:pt x="1064548" y="3325515"/>
                </a:lnTo>
                <a:cubicBezTo>
                  <a:pt x="343065" y="2429230"/>
                  <a:pt x="-5780" y="1364242"/>
                  <a:pt x="72" y="30713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prstClr val="white"/>
              </a:solidFill>
              <a:latin typeface="HY나무L" panose="02030600000101010101" pitchFamily="18" charset="-127"/>
              <a:ea typeface="HY나무L" panose="02030600000101010101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44044" y="1006739"/>
            <a:ext cx="74479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즐겁고</a:t>
            </a:r>
            <a:r>
              <a:rPr lang="ko-KR" alt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안전한</a:t>
            </a:r>
            <a:endParaRPr lang="en-US" altLang="ko-KR" sz="60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008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ctr"/>
            <a:r>
              <a:rPr lang="ko-KR" alt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체험을</a:t>
            </a:r>
            <a:r>
              <a:rPr lang="ko-KR" alt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해요</a:t>
            </a:r>
            <a:r>
              <a:rPr lang="en-US" altLang="ko-KR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~</a:t>
            </a:r>
            <a:endParaRPr lang="ko-KR" altLang="en-US" sz="6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7103" y="3541139"/>
            <a:ext cx="4841239" cy="801445"/>
          </a:xfrm>
          <a:prstGeom prst="rect">
            <a:avLst/>
          </a:prstGeom>
        </p:spPr>
      </p:pic>
      <p:pic>
        <p:nvPicPr>
          <p:cNvPr id="2" name="그림 1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70" y="2709949"/>
            <a:ext cx="5162400" cy="389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153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864" y="6424347"/>
            <a:ext cx="2833152" cy="359276"/>
          </a:xfrm>
          <a:prstGeom prst="rect">
            <a:avLst/>
          </a:prstGeom>
        </p:spPr>
      </p:pic>
      <p:sp>
        <p:nvSpPr>
          <p:cNvPr id="23" name="자유형 22"/>
          <p:cNvSpPr/>
          <p:nvPr/>
        </p:nvSpPr>
        <p:spPr>
          <a:xfrm>
            <a:off x="8063345" y="1"/>
            <a:ext cx="4128655" cy="1928552"/>
          </a:xfrm>
          <a:custGeom>
            <a:avLst/>
            <a:gdLst>
              <a:gd name="connsiteX0" fmla="*/ 16495 w 7772764"/>
              <a:gd name="connsiteY0" fmla="*/ 0 h 5222918"/>
              <a:gd name="connsiteX1" fmla="*/ 7772764 w 7772764"/>
              <a:gd name="connsiteY1" fmla="*/ 0 h 5222918"/>
              <a:gd name="connsiteX2" fmla="*/ 7772764 w 7772764"/>
              <a:gd name="connsiteY2" fmla="*/ 4484203 h 5222918"/>
              <a:gd name="connsiteX3" fmla="*/ 7725041 w 7772764"/>
              <a:gd name="connsiteY3" fmla="*/ 4513469 h 5222918"/>
              <a:gd name="connsiteX4" fmla="*/ 2523745 w 7772764"/>
              <a:gd name="connsiteY4" fmla="*/ 4556408 h 5222918"/>
              <a:gd name="connsiteX5" fmla="*/ 804323 w 7772764"/>
              <a:gd name="connsiteY5" fmla="*/ 5026428 h 5222918"/>
              <a:gd name="connsiteX6" fmla="*/ 1064548 w 7772764"/>
              <a:gd name="connsiteY6" fmla="*/ 3325515 h 5222918"/>
              <a:gd name="connsiteX7" fmla="*/ 72 w 7772764"/>
              <a:gd name="connsiteY7" fmla="*/ 307130 h 5222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72764" h="5222918">
                <a:moveTo>
                  <a:pt x="16495" y="0"/>
                </a:moveTo>
                <a:lnTo>
                  <a:pt x="7772764" y="0"/>
                </a:lnTo>
                <a:lnTo>
                  <a:pt x="7772764" y="4484203"/>
                </a:lnTo>
                <a:lnTo>
                  <a:pt x="7725041" y="4513469"/>
                </a:lnTo>
                <a:cubicBezTo>
                  <a:pt x="6170877" y="5419969"/>
                  <a:pt x="4175537" y="5482992"/>
                  <a:pt x="2523745" y="4556408"/>
                </a:cubicBezTo>
                <a:lnTo>
                  <a:pt x="804323" y="5026428"/>
                </a:lnTo>
                <a:lnTo>
                  <a:pt x="1064548" y="3325515"/>
                </a:lnTo>
                <a:cubicBezTo>
                  <a:pt x="343065" y="2429230"/>
                  <a:pt x="-5780" y="1364242"/>
                  <a:pt x="72" y="30713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6000" dirty="0" smtClean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</a:t>
            </a:r>
            <a:endParaRPr lang="ko-KR" altLang="en-US" sz="6000" dirty="0">
              <a:solidFill>
                <a:srgbClr val="0000FF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80208" y="2513589"/>
            <a:ext cx="4851808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dirty="0" smtClean="0"/>
              <a:t>초음파기계를 이용해 태아 모습을 관찰</a:t>
            </a:r>
            <a:r>
              <a:rPr lang="en-US" altLang="ko-KR" dirty="0" smtClean="0"/>
              <a:t>, </a:t>
            </a:r>
          </a:p>
          <a:p>
            <a:pPr>
              <a:lnSpc>
                <a:spcPct val="120000"/>
              </a:lnSpc>
            </a:pPr>
            <a:r>
              <a:rPr lang="ko-KR" altLang="en-US" dirty="0" smtClean="0"/>
              <a:t>심장 소리를 들어보고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임산부 체험 옷을 </a:t>
            </a:r>
            <a:endParaRPr lang="en-US" altLang="ko-KR" dirty="0" smtClean="0"/>
          </a:p>
          <a:p>
            <a:pPr>
              <a:lnSpc>
                <a:spcPct val="120000"/>
              </a:lnSpc>
            </a:pPr>
            <a:r>
              <a:rPr lang="ko-KR" altLang="en-US" dirty="0" smtClean="0"/>
              <a:t>입으며 체험해요</a:t>
            </a:r>
            <a:r>
              <a:rPr lang="en-US" altLang="ko-KR" dirty="0" smtClean="0"/>
              <a:t>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272641" y="4259486"/>
            <a:ext cx="4372495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dirty="0" smtClean="0"/>
              <a:t>산부인과 방을 들어갈 때 턱이 있어 넘어지지 않도록 주의해요</a:t>
            </a:r>
            <a:r>
              <a:rPr lang="en-US" altLang="ko-KR" dirty="0" smtClean="0"/>
              <a:t>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365074" y="5715259"/>
            <a:ext cx="43724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/>
              <a:t>유모차는 한 명씩 사용해요</a:t>
            </a:r>
            <a:r>
              <a:rPr lang="en-US" altLang="ko-KR" sz="2000" b="1" dirty="0" smtClean="0"/>
              <a:t>.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5" name="_x629560120" descr="EMB000035b4bb7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22" t="45482" r="92168" b="50099"/>
          <a:stretch>
            <a:fillRect/>
          </a:stretch>
        </p:blipFill>
        <p:spPr bwMode="auto">
          <a:xfrm>
            <a:off x="0" y="457200"/>
            <a:ext cx="1617663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직사각형 9"/>
          <p:cNvSpPr/>
          <p:nvPr/>
        </p:nvSpPr>
        <p:spPr>
          <a:xfrm>
            <a:off x="8966505" y="269546"/>
            <a:ext cx="29033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C6A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산부인과</a:t>
            </a:r>
            <a:endParaRPr lang="en-US" altLang="ko-KR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2C6A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pSp>
        <p:nvGrpSpPr>
          <p:cNvPr id="11" name="그룹 10"/>
          <p:cNvGrpSpPr/>
          <p:nvPr/>
        </p:nvGrpSpPr>
        <p:grpSpPr>
          <a:xfrm>
            <a:off x="6910987" y="1856709"/>
            <a:ext cx="2547902" cy="674843"/>
            <a:chOff x="6984575" y="2163199"/>
            <a:chExt cx="2547902" cy="674843"/>
          </a:xfrm>
        </p:grpSpPr>
        <p:pic>
          <p:nvPicPr>
            <p:cNvPr id="7" name="그림 6" descr="Light Bulb Idea Enlightenment · Free vector graphic on Pixabay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16" name="직사각형 15"/>
            <p:cNvSpPr/>
            <p:nvPr/>
          </p:nvSpPr>
          <p:spPr>
            <a:xfrm>
              <a:off x="7533212" y="2163199"/>
              <a:ext cx="199926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이용방법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18" name="그룹 17"/>
          <p:cNvGrpSpPr/>
          <p:nvPr/>
        </p:nvGrpSpPr>
        <p:grpSpPr>
          <a:xfrm>
            <a:off x="7003420" y="3523595"/>
            <a:ext cx="2547902" cy="674843"/>
            <a:chOff x="6984575" y="2163199"/>
            <a:chExt cx="2547902" cy="674843"/>
          </a:xfrm>
        </p:grpSpPr>
        <p:pic>
          <p:nvPicPr>
            <p:cNvPr id="19" name="그림 18" descr="Light Bulb Idea Enlightenment · Free vector graphic on Pixabay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20" name="직사각형 19"/>
            <p:cNvSpPr/>
            <p:nvPr/>
          </p:nvSpPr>
          <p:spPr>
            <a:xfrm>
              <a:off x="7533211" y="2163199"/>
              <a:ext cx="199926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80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주의해요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21" name="그룹 20"/>
          <p:cNvGrpSpPr/>
          <p:nvPr/>
        </p:nvGrpSpPr>
        <p:grpSpPr>
          <a:xfrm>
            <a:off x="7003420" y="4985960"/>
            <a:ext cx="2547902" cy="674843"/>
            <a:chOff x="6984575" y="2163199"/>
            <a:chExt cx="2547902" cy="674843"/>
          </a:xfrm>
        </p:grpSpPr>
        <p:pic>
          <p:nvPicPr>
            <p:cNvPr id="22" name="그림 21" descr="Light Bulb Idea Enlightenment · Free vector graphic on Pixabay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24" name="직사각형 23"/>
            <p:cNvSpPr/>
            <p:nvPr/>
          </p:nvSpPr>
          <p:spPr>
            <a:xfrm>
              <a:off x="7533211" y="2163199"/>
              <a:ext cx="199926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 err="1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안전약속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pic>
        <p:nvPicPr>
          <p:cNvPr id="12" name="그림 11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685" y="1099800"/>
            <a:ext cx="6458400" cy="4658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58799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5" grpId="0"/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864" y="6424347"/>
            <a:ext cx="2833152" cy="359276"/>
          </a:xfrm>
          <a:prstGeom prst="rect">
            <a:avLst/>
          </a:prstGeom>
        </p:spPr>
      </p:pic>
      <p:sp>
        <p:nvSpPr>
          <p:cNvPr id="23" name="자유형 22"/>
          <p:cNvSpPr/>
          <p:nvPr/>
        </p:nvSpPr>
        <p:spPr>
          <a:xfrm>
            <a:off x="8063345" y="1"/>
            <a:ext cx="4128655" cy="1928552"/>
          </a:xfrm>
          <a:custGeom>
            <a:avLst/>
            <a:gdLst>
              <a:gd name="connsiteX0" fmla="*/ 16495 w 7772764"/>
              <a:gd name="connsiteY0" fmla="*/ 0 h 5222918"/>
              <a:gd name="connsiteX1" fmla="*/ 7772764 w 7772764"/>
              <a:gd name="connsiteY1" fmla="*/ 0 h 5222918"/>
              <a:gd name="connsiteX2" fmla="*/ 7772764 w 7772764"/>
              <a:gd name="connsiteY2" fmla="*/ 4484203 h 5222918"/>
              <a:gd name="connsiteX3" fmla="*/ 7725041 w 7772764"/>
              <a:gd name="connsiteY3" fmla="*/ 4513469 h 5222918"/>
              <a:gd name="connsiteX4" fmla="*/ 2523745 w 7772764"/>
              <a:gd name="connsiteY4" fmla="*/ 4556408 h 5222918"/>
              <a:gd name="connsiteX5" fmla="*/ 804323 w 7772764"/>
              <a:gd name="connsiteY5" fmla="*/ 5026428 h 5222918"/>
              <a:gd name="connsiteX6" fmla="*/ 1064548 w 7772764"/>
              <a:gd name="connsiteY6" fmla="*/ 3325515 h 5222918"/>
              <a:gd name="connsiteX7" fmla="*/ 72 w 7772764"/>
              <a:gd name="connsiteY7" fmla="*/ 307130 h 5222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72764" h="5222918">
                <a:moveTo>
                  <a:pt x="16495" y="0"/>
                </a:moveTo>
                <a:lnTo>
                  <a:pt x="7772764" y="0"/>
                </a:lnTo>
                <a:lnTo>
                  <a:pt x="7772764" y="4484203"/>
                </a:lnTo>
                <a:lnTo>
                  <a:pt x="7725041" y="4513469"/>
                </a:lnTo>
                <a:cubicBezTo>
                  <a:pt x="6170877" y="5419969"/>
                  <a:pt x="4175537" y="5482992"/>
                  <a:pt x="2523745" y="4556408"/>
                </a:cubicBezTo>
                <a:lnTo>
                  <a:pt x="804323" y="5026428"/>
                </a:lnTo>
                <a:lnTo>
                  <a:pt x="1064548" y="3325515"/>
                </a:lnTo>
                <a:cubicBezTo>
                  <a:pt x="343065" y="2429230"/>
                  <a:pt x="-5780" y="1364242"/>
                  <a:pt x="72" y="30713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6000" dirty="0" smtClean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</a:t>
            </a:r>
            <a:endParaRPr lang="ko-KR" altLang="en-US" sz="6000" dirty="0">
              <a:solidFill>
                <a:srgbClr val="0000FF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72382" y="2530215"/>
            <a:ext cx="5446829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dirty="0" smtClean="0"/>
              <a:t>- </a:t>
            </a:r>
            <a:r>
              <a:rPr lang="ko-KR" altLang="en-US" dirty="0" smtClean="0"/>
              <a:t>신체부위별 뼈에 대해 알고 의사가 되어 환자의</a:t>
            </a:r>
            <a:endParaRPr lang="en-US" altLang="ko-KR" dirty="0" smtClean="0"/>
          </a:p>
          <a:p>
            <a:pPr>
              <a:lnSpc>
                <a:spcPct val="120000"/>
              </a:lnSpc>
            </a:pPr>
            <a:r>
              <a:rPr lang="en-US" altLang="ko-KR" dirty="0"/>
              <a:t> </a:t>
            </a:r>
            <a:r>
              <a:rPr lang="en-US" altLang="ko-KR" dirty="0" smtClean="0"/>
              <a:t> </a:t>
            </a:r>
            <a:r>
              <a:rPr lang="ko-KR" altLang="en-US" dirty="0" smtClean="0"/>
              <a:t>다리에 붕대를 감아요</a:t>
            </a:r>
            <a:r>
              <a:rPr lang="en-US" altLang="ko-KR" dirty="0" smtClean="0"/>
              <a:t>.</a:t>
            </a:r>
          </a:p>
          <a:p>
            <a:pPr>
              <a:lnSpc>
                <a:spcPct val="120000"/>
              </a:lnSpc>
            </a:pPr>
            <a:r>
              <a:rPr lang="en-US" altLang="ko-KR" dirty="0" smtClean="0"/>
              <a:t>- </a:t>
            </a:r>
            <a:r>
              <a:rPr lang="ko-KR" altLang="en-US" dirty="0" smtClean="0"/>
              <a:t>휠체어와 목발을 이용할 수 있어요</a:t>
            </a:r>
            <a:r>
              <a:rPr lang="en-US" altLang="ko-KR" dirty="0" smtClean="0"/>
              <a:t>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123007" y="4301054"/>
            <a:ext cx="5661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목발을 사용할 때는 넘어지지 않도록 조심해요</a:t>
            </a:r>
            <a:r>
              <a:rPr lang="en-US" altLang="ko-KR" dirty="0" smtClean="0"/>
              <a:t>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215440" y="5532371"/>
            <a:ext cx="43724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000" b="1" dirty="0" smtClean="0"/>
              <a:t>침대에서 뛰어내리지 않아요</a:t>
            </a:r>
            <a:r>
              <a:rPr lang="en-US" altLang="ko-KR" sz="2000" b="1" dirty="0" smtClean="0"/>
              <a:t>.</a:t>
            </a:r>
          </a:p>
        </p:txBody>
      </p:sp>
      <p:pic>
        <p:nvPicPr>
          <p:cNvPr id="5" name="_x629560120" descr="EMB000035b4bb7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22" t="45482" r="92168" b="50099"/>
          <a:stretch>
            <a:fillRect/>
          </a:stretch>
        </p:blipFill>
        <p:spPr bwMode="auto">
          <a:xfrm>
            <a:off x="0" y="457200"/>
            <a:ext cx="1617663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직사각형 9"/>
          <p:cNvSpPr/>
          <p:nvPr/>
        </p:nvSpPr>
        <p:spPr>
          <a:xfrm>
            <a:off x="8966505" y="269546"/>
            <a:ext cx="29033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C6A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정형외과</a:t>
            </a:r>
            <a:endParaRPr lang="en-US" altLang="ko-KR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2C6A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pSp>
        <p:nvGrpSpPr>
          <p:cNvPr id="11" name="그룹 10"/>
          <p:cNvGrpSpPr/>
          <p:nvPr/>
        </p:nvGrpSpPr>
        <p:grpSpPr>
          <a:xfrm>
            <a:off x="6761353" y="1856709"/>
            <a:ext cx="2547902" cy="674843"/>
            <a:chOff x="6984575" y="2163199"/>
            <a:chExt cx="2547902" cy="674843"/>
          </a:xfrm>
        </p:grpSpPr>
        <p:pic>
          <p:nvPicPr>
            <p:cNvPr id="7" name="그림 6" descr="Light Bulb Idea Enlightenment · Free vector graphic on Pixabay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16" name="직사각형 15"/>
            <p:cNvSpPr/>
            <p:nvPr/>
          </p:nvSpPr>
          <p:spPr>
            <a:xfrm>
              <a:off x="7533212" y="2163199"/>
              <a:ext cx="199926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이용방법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18" name="그룹 17"/>
          <p:cNvGrpSpPr/>
          <p:nvPr/>
        </p:nvGrpSpPr>
        <p:grpSpPr>
          <a:xfrm>
            <a:off x="6853786" y="3531908"/>
            <a:ext cx="2547902" cy="674843"/>
            <a:chOff x="6984575" y="2163199"/>
            <a:chExt cx="2547902" cy="674843"/>
          </a:xfrm>
        </p:grpSpPr>
        <p:pic>
          <p:nvPicPr>
            <p:cNvPr id="19" name="그림 18" descr="Light Bulb Idea Enlightenment · Free vector graphic on Pixabay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20" name="직사각형 19"/>
            <p:cNvSpPr/>
            <p:nvPr/>
          </p:nvSpPr>
          <p:spPr>
            <a:xfrm>
              <a:off x="7533211" y="2163199"/>
              <a:ext cx="199926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80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주의해요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21" name="그룹 20"/>
          <p:cNvGrpSpPr/>
          <p:nvPr/>
        </p:nvGrpSpPr>
        <p:grpSpPr>
          <a:xfrm>
            <a:off x="6853786" y="4803072"/>
            <a:ext cx="2547902" cy="674843"/>
            <a:chOff x="6984575" y="2163199"/>
            <a:chExt cx="2547902" cy="674843"/>
          </a:xfrm>
        </p:grpSpPr>
        <p:pic>
          <p:nvPicPr>
            <p:cNvPr id="22" name="그림 21" descr="Light Bulb Idea Enlightenment · Free vector graphic on Pixabay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24" name="직사각형 23"/>
            <p:cNvSpPr/>
            <p:nvPr/>
          </p:nvSpPr>
          <p:spPr>
            <a:xfrm>
              <a:off x="7533211" y="2163199"/>
              <a:ext cx="199926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 err="1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안전약속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pic>
        <p:nvPicPr>
          <p:cNvPr id="6" name="그림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34" y="1099717"/>
            <a:ext cx="6457048" cy="46585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17906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5" grpId="0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864" y="6424347"/>
            <a:ext cx="2833152" cy="359276"/>
          </a:xfrm>
          <a:prstGeom prst="rect">
            <a:avLst/>
          </a:prstGeom>
        </p:spPr>
      </p:pic>
      <p:sp>
        <p:nvSpPr>
          <p:cNvPr id="23" name="자유형 22"/>
          <p:cNvSpPr/>
          <p:nvPr/>
        </p:nvSpPr>
        <p:spPr>
          <a:xfrm>
            <a:off x="8063345" y="1"/>
            <a:ext cx="4128655" cy="1928552"/>
          </a:xfrm>
          <a:custGeom>
            <a:avLst/>
            <a:gdLst>
              <a:gd name="connsiteX0" fmla="*/ 16495 w 7772764"/>
              <a:gd name="connsiteY0" fmla="*/ 0 h 5222918"/>
              <a:gd name="connsiteX1" fmla="*/ 7772764 w 7772764"/>
              <a:gd name="connsiteY1" fmla="*/ 0 h 5222918"/>
              <a:gd name="connsiteX2" fmla="*/ 7772764 w 7772764"/>
              <a:gd name="connsiteY2" fmla="*/ 4484203 h 5222918"/>
              <a:gd name="connsiteX3" fmla="*/ 7725041 w 7772764"/>
              <a:gd name="connsiteY3" fmla="*/ 4513469 h 5222918"/>
              <a:gd name="connsiteX4" fmla="*/ 2523745 w 7772764"/>
              <a:gd name="connsiteY4" fmla="*/ 4556408 h 5222918"/>
              <a:gd name="connsiteX5" fmla="*/ 804323 w 7772764"/>
              <a:gd name="connsiteY5" fmla="*/ 5026428 h 5222918"/>
              <a:gd name="connsiteX6" fmla="*/ 1064548 w 7772764"/>
              <a:gd name="connsiteY6" fmla="*/ 3325515 h 5222918"/>
              <a:gd name="connsiteX7" fmla="*/ 72 w 7772764"/>
              <a:gd name="connsiteY7" fmla="*/ 307130 h 5222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72764" h="5222918">
                <a:moveTo>
                  <a:pt x="16495" y="0"/>
                </a:moveTo>
                <a:lnTo>
                  <a:pt x="7772764" y="0"/>
                </a:lnTo>
                <a:lnTo>
                  <a:pt x="7772764" y="4484203"/>
                </a:lnTo>
                <a:lnTo>
                  <a:pt x="7725041" y="4513469"/>
                </a:lnTo>
                <a:cubicBezTo>
                  <a:pt x="6170877" y="5419969"/>
                  <a:pt x="4175537" y="5482992"/>
                  <a:pt x="2523745" y="4556408"/>
                </a:cubicBezTo>
                <a:lnTo>
                  <a:pt x="804323" y="5026428"/>
                </a:lnTo>
                <a:lnTo>
                  <a:pt x="1064548" y="3325515"/>
                </a:lnTo>
                <a:cubicBezTo>
                  <a:pt x="343065" y="2429230"/>
                  <a:pt x="-5780" y="1364242"/>
                  <a:pt x="72" y="30713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6000" dirty="0" smtClean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</a:t>
            </a:r>
            <a:endParaRPr lang="ko-KR" altLang="en-US" sz="6000" dirty="0">
              <a:solidFill>
                <a:srgbClr val="0000FF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80208" y="2605032"/>
            <a:ext cx="4851808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dirty="0" smtClean="0"/>
              <a:t>충치를 치료해보고 올바른 이 닦기 방법에 </a:t>
            </a:r>
            <a:endParaRPr lang="en-US" altLang="ko-KR" dirty="0" smtClean="0"/>
          </a:p>
          <a:p>
            <a:pPr>
              <a:lnSpc>
                <a:spcPct val="120000"/>
              </a:lnSpc>
            </a:pPr>
            <a:r>
              <a:rPr lang="ko-KR" altLang="en-US" dirty="0" smtClean="0"/>
              <a:t>대해서 체험해요</a:t>
            </a:r>
            <a:r>
              <a:rPr lang="en-US" altLang="ko-KR" dirty="0" smtClean="0"/>
              <a:t>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272641" y="4093229"/>
            <a:ext cx="5038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치과 의자 작동법을 알고 바른 자세로 누워요</a:t>
            </a:r>
            <a:r>
              <a:rPr lang="en-US" altLang="ko-KR" dirty="0" smtClean="0"/>
              <a:t>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365074" y="5307938"/>
            <a:ext cx="43724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000" b="1" dirty="0" smtClean="0"/>
              <a:t>의자가 올라가고 내려오는 작동 시 장난 치지 않아요</a:t>
            </a:r>
            <a:r>
              <a:rPr lang="en-US" altLang="ko-KR" sz="2000" b="1" dirty="0" smtClean="0"/>
              <a:t>.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5" name="_x629560120" descr="EMB000035b4bb7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22" t="45482" r="92168" b="50099"/>
          <a:stretch>
            <a:fillRect/>
          </a:stretch>
        </p:blipFill>
        <p:spPr bwMode="auto">
          <a:xfrm>
            <a:off x="0" y="457200"/>
            <a:ext cx="1617663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직사각형 9"/>
          <p:cNvSpPr/>
          <p:nvPr/>
        </p:nvSpPr>
        <p:spPr>
          <a:xfrm>
            <a:off x="9646178" y="269546"/>
            <a:ext cx="15440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C6A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치과</a:t>
            </a:r>
            <a:endParaRPr lang="en-US" altLang="ko-KR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2C6A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pSp>
        <p:nvGrpSpPr>
          <p:cNvPr id="11" name="그룹 10"/>
          <p:cNvGrpSpPr/>
          <p:nvPr/>
        </p:nvGrpSpPr>
        <p:grpSpPr>
          <a:xfrm>
            <a:off x="6910987" y="1856709"/>
            <a:ext cx="2547902" cy="674843"/>
            <a:chOff x="6984575" y="2163199"/>
            <a:chExt cx="2547902" cy="674843"/>
          </a:xfrm>
        </p:grpSpPr>
        <p:pic>
          <p:nvPicPr>
            <p:cNvPr id="7" name="그림 6" descr="Light Bulb Idea Enlightenment · Free vector graphic on Pixabay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16" name="직사각형 15"/>
            <p:cNvSpPr/>
            <p:nvPr/>
          </p:nvSpPr>
          <p:spPr>
            <a:xfrm>
              <a:off x="7533212" y="2163199"/>
              <a:ext cx="199926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이용방법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18" name="그룹 17"/>
          <p:cNvGrpSpPr/>
          <p:nvPr/>
        </p:nvGrpSpPr>
        <p:grpSpPr>
          <a:xfrm>
            <a:off x="7003420" y="3340709"/>
            <a:ext cx="2547902" cy="674843"/>
            <a:chOff x="6984575" y="2163199"/>
            <a:chExt cx="2547902" cy="674843"/>
          </a:xfrm>
        </p:grpSpPr>
        <p:pic>
          <p:nvPicPr>
            <p:cNvPr id="19" name="그림 18" descr="Light Bulb Idea Enlightenment · Free vector graphic on Pixabay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20" name="직사각형 19"/>
            <p:cNvSpPr/>
            <p:nvPr/>
          </p:nvSpPr>
          <p:spPr>
            <a:xfrm>
              <a:off x="7533211" y="2163199"/>
              <a:ext cx="199926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80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주의해요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21" name="그룹 20"/>
          <p:cNvGrpSpPr/>
          <p:nvPr/>
        </p:nvGrpSpPr>
        <p:grpSpPr>
          <a:xfrm>
            <a:off x="7003420" y="4570319"/>
            <a:ext cx="2547902" cy="674843"/>
            <a:chOff x="6984575" y="2163199"/>
            <a:chExt cx="2547902" cy="674843"/>
          </a:xfrm>
        </p:grpSpPr>
        <p:pic>
          <p:nvPicPr>
            <p:cNvPr id="22" name="그림 21" descr="Light Bulb Idea Enlightenment · Free vector graphic on Pixabay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24" name="직사각형 23"/>
            <p:cNvSpPr/>
            <p:nvPr/>
          </p:nvSpPr>
          <p:spPr>
            <a:xfrm>
              <a:off x="7533211" y="2163199"/>
              <a:ext cx="199926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 err="1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안전약속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pic>
        <p:nvPicPr>
          <p:cNvPr id="8" name="그림 7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94" y="1099800"/>
            <a:ext cx="6458400" cy="4658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66091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5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864" y="6424347"/>
            <a:ext cx="2833152" cy="359276"/>
          </a:xfrm>
          <a:prstGeom prst="rect">
            <a:avLst/>
          </a:prstGeom>
        </p:spPr>
      </p:pic>
      <p:sp>
        <p:nvSpPr>
          <p:cNvPr id="23" name="자유형 22"/>
          <p:cNvSpPr/>
          <p:nvPr/>
        </p:nvSpPr>
        <p:spPr>
          <a:xfrm>
            <a:off x="8063345" y="1"/>
            <a:ext cx="4128655" cy="1928552"/>
          </a:xfrm>
          <a:custGeom>
            <a:avLst/>
            <a:gdLst>
              <a:gd name="connsiteX0" fmla="*/ 16495 w 7772764"/>
              <a:gd name="connsiteY0" fmla="*/ 0 h 5222918"/>
              <a:gd name="connsiteX1" fmla="*/ 7772764 w 7772764"/>
              <a:gd name="connsiteY1" fmla="*/ 0 h 5222918"/>
              <a:gd name="connsiteX2" fmla="*/ 7772764 w 7772764"/>
              <a:gd name="connsiteY2" fmla="*/ 4484203 h 5222918"/>
              <a:gd name="connsiteX3" fmla="*/ 7725041 w 7772764"/>
              <a:gd name="connsiteY3" fmla="*/ 4513469 h 5222918"/>
              <a:gd name="connsiteX4" fmla="*/ 2523745 w 7772764"/>
              <a:gd name="connsiteY4" fmla="*/ 4556408 h 5222918"/>
              <a:gd name="connsiteX5" fmla="*/ 804323 w 7772764"/>
              <a:gd name="connsiteY5" fmla="*/ 5026428 h 5222918"/>
              <a:gd name="connsiteX6" fmla="*/ 1064548 w 7772764"/>
              <a:gd name="connsiteY6" fmla="*/ 3325515 h 5222918"/>
              <a:gd name="connsiteX7" fmla="*/ 72 w 7772764"/>
              <a:gd name="connsiteY7" fmla="*/ 307130 h 5222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72764" h="5222918">
                <a:moveTo>
                  <a:pt x="16495" y="0"/>
                </a:moveTo>
                <a:lnTo>
                  <a:pt x="7772764" y="0"/>
                </a:lnTo>
                <a:lnTo>
                  <a:pt x="7772764" y="4484203"/>
                </a:lnTo>
                <a:lnTo>
                  <a:pt x="7725041" y="4513469"/>
                </a:lnTo>
                <a:cubicBezTo>
                  <a:pt x="6170877" y="5419969"/>
                  <a:pt x="4175537" y="5482992"/>
                  <a:pt x="2523745" y="4556408"/>
                </a:cubicBezTo>
                <a:lnTo>
                  <a:pt x="804323" y="5026428"/>
                </a:lnTo>
                <a:lnTo>
                  <a:pt x="1064548" y="3325515"/>
                </a:lnTo>
                <a:cubicBezTo>
                  <a:pt x="343065" y="2429230"/>
                  <a:pt x="-5780" y="1364242"/>
                  <a:pt x="72" y="30713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6000" dirty="0" smtClean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</a:t>
            </a:r>
            <a:endParaRPr lang="ko-KR" altLang="en-US" sz="6000" dirty="0">
              <a:solidFill>
                <a:srgbClr val="0000FF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80208" y="2605032"/>
            <a:ext cx="4851808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dirty="0" smtClean="0"/>
              <a:t>의사와 환자가 되어 시력검사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색맹검사</a:t>
            </a:r>
            <a:r>
              <a:rPr lang="en-US" altLang="ko-KR" dirty="0" smtClean="0"/>
              <a:t>, </a:t>
            </a:r>
            <a:r>
              <a:rPr lang="ko-KR" altLang="en-US" dirty="0" smtClean="0"/>
              <a:t>안경 맞추기를 해요</a:t>
            </a:r>
            <a:r>
              <a:rPr lang="en-US" altLang="ko-KR" dirty="0" smtClean="0"/>
              <a:t>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272641" y="4134794"/>
            <a:ext cx="4372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시력검사를 할 때는 선에 맞춰 서서 해요</a:t>
            </a:r>
            <a:r>
              <a:rPr lang="en-US" altLang="ko-KR" dirty="0" smtClean="0"/>
              <a:t>.</a:t>
            </a:r>
            <a:r>
              <a:rPr lang="ko-KR" altLang="en-US" dirty="0" smtClean="0"/>
              <a:t> </a:t>
            </a:r>
            <a:endParaRPr lang="en-US" altLang="ko-KR" dirty="0" smtClean="0"/>
          </a:p>
        </p:txBody>
      </p:sp>
      <p:sp>
        <p:nvSpPr>
          <p:cNvPr id="26" name="TextBox 25"/>
          <p:cNvSpPr txBox="1"/>
          <p:nvPr/>
        </p:nvSpPr>
        <p:spPr>
          <a:xfrm>
            <a:off x="7365074" y="5399375"/>
            <a:ext cx="43724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000" b="1" dirty="0" err="1" smtClean="0"/>
              <a:t>지시봉을</a:t>
            </a:r>
            <a:r>
              <a:rPr lang="ko-KR" altLang="en-US" sz="2000" b="1" dirty="0" smtClean="0"/>
              <a:t> 사용할 때는 친구가 다치지 않도록 가리킬 때만 사용해요</a:t>
            </a:r>
            <a:r>
              <a:rPr lang="en-US" altLang="ko-KR" sz="2000" b="1" dirty="0" smtClean="0"/>
              <a:t>.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5" name="_x629560120" descr="EMB000035b4bb7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22" t="45482" r="92168" b="50099"/>
          <a:stretch>
            <a:fillRect/>
          </a:stretch>
        </p:blipFill>
        <p:spPr bwMode="auto">
          <a:xfrm>
            <a:off x="0" y="457200"/>
            <a:ext cx="1617663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직사각형 9"/>
          <p:cNvSpPr/>
          <p:nvPr/>
        </p:nvSpPr>
        <p:spPr>
          <a:xfrm>
            <a:off x="9646178" y="269546"/>
            <a:ext cx="15440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C6A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안과</a:t>
            </a:r>
            <a:endParaRPr lang="en-US" altLang="ko-KR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2C6A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pSp>
        <p:nvGrpSpPr>
          <p:cNvPr id="11" name="그룹 10"/>
          <p:cNvGrpSpPr/>
          <p:nvPr/>
        </p:nvGrpSpPr>
        <p:grpSpPr>
          <a:xfrm>
            <a:off x="6910987" y="1856709"/>
            <a:ext cx="2547902" cy="674843"/>
            <a:chOff x="6984575" y="2163199"/>
            <a:chExt cx="2547902" cy="674843"/>
          </a:xfrm>
        </p:grpSpPr>
        <p:pic>
          <p:nvPicPr>
            <p:cNvPr id="7" name="그림 6" descr="Light Bulb Idea Enlightenment · Free vector graphic on Pixabay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16" name="직사각형 15"/>
            <p:cNvSpPr/>
            <p:nvPr/>
          </p:nvSpPr>
          <p:spPr>
            <a:xfrm>
              <a:off x="7533212" y="2163199"/>
              <a:ext cx="199926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이용방법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18" name="그룹 17"/>
          <p:cNvGrpSpPr/>
          <p:nvPr/>
        </p:nvGrpSpPr>
        <p:grpSpPr>
          <a:xfrm>
            <a:off x="7003420" y="3373961"/>
            <a:ext cx="2547902" cy="674843"/>
            <a:chOff x="6984575" y="2163199"/>
            <a:chExt cx="2547902" cy="674843"/>
          </a:xfrm>
        </p:grpSpPr>
        <p:pic>
          <p:nvPicPr>
            <p:cNvPr id="19" name="그림 18" descr="Light Bulb Idea Enlightenment · Free vector graphic on Pixabay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20" name="직사각형 19"/>
            <p:cNvSpPr/>
            <p:nvPr/>
          </p:nvSpPr>
          <p:spPr>
            <a:xfrm>
              <a:off x="7533211" y="2163199"/>
              <a:ext cx="199926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80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주의해요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21" name="그룹 20"/>
          <p:cNvGrpSpPr/>
          <p:nvPr/>
        </p:nvGrpSpPr>
        <p:grpSpPr>
          <a:xfrm>
            <a:off x="7003420" y="4661763"/>
            <a:ext cx="2547902" cy="674843"/>
            <a:chOff x="6984575" y="2163199"/>
            <a:chExt cx="2547902" cy="674843"/>
          </a:xfrm>
        </p:grpSpPr>
        <p:pic>
          <p:nvPicPr>
            <p:cNvPr id="22" name="그림 21" descr="Light Bulb Idea Enlightenment · Free vector graphic on Pixabay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24" name="직사각형 23"/>
            <p:cNvSpPr/>
            <p:nvPr/>
          </p:nvSpPr>
          <p:spPr>
            <a:xfrm>
              <a:off x="7533211" y="2163199"/>
              <a:ext cx="199926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 err="1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안전약속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97" t="-717" b="1"/>
          <a:stretch/>
        </p:blipFill>
        <p:spPr>
          <a:xfrm rot="5400000">
            <a:off x="492081" y="589110"/>
            <a:ext cx="4935035" cy="46712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27" r="7844"/>
          <a:stretch/>
        </p:blipFill>
        <p:spPr>
          <a:xfrm>
            <a:off x="3581885" y="4609014"/>
            <a:ext cx="2983145" cy="18153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42391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5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864" y="6424347"/>
            <a:ext cx="2833152" cy="359276"/>
          </a:xfrm>
          <a:prstGeom prst="rect">
            <a:avLst/>
          </a:prstGeom>
        </p:spPr>
      </p:pic>
      <p:sp>
        <p:nvSpPr>
          <p:cNvPr id="23" name="자유형 22"/>
          <p:cNvSpPr/>
          <p:nvPr/>
        </p:nvSpPr>
        <p:spPr>
          <a:xfrm>
            <a:off x="8063345" y="1"/>
            <a:ext cx="4128655" cy="1928552"/>
          </a:xfrm>
          <a:custGeom>
            <a:avLst/>
            <a:gdLst>
              <a:gd name="connsiteX0" fmla="*/ 16495 w 7772764"/>
              <a:gd name="connsiteY0" fmla="*/ 0 h 5222918"/>
              <a:gd name="connsiteX1" fmla="*/ 7772764 w 7772764"/>
              <a:gd name="connsiteY1" fmla="*/ 0 h 5222918"/>
              <a:gd name="connsiteX2" fmla="*/ 7772764 w 7772764"/>
              <a:gd name="connsiteY2" fmla="*/ 4484203 h 5222918"/>
              <a:gd name="connsiteX3" fmla="*/ 7725041 w 7772764"/>
              <a:gd name="connsiteY3" fmla="*/ 4513469 h 5222918"/>
              <a:gd name="connsiteX4" fmla="*/ 2523745 w 7772764"/>
              <a:gd name="connsiteY4" fmla="*/ 4556408 h 5222918"/>
              <a:gd name="connsiteX5" fmla="*/ 804323 w 7772764"/>
              <a:gd name="connsiteY5" fmla="*/ 5026428 h 5222918"/>
              <a:gd name="connsiteX6" fmla="*/ 1064548 w 7772764"/>
              <a:gd name="connsiteY6" fmla="*/ 3325515 h 5222918"/>
              <a:gd name="connsiteX7" fmla="*/ 72 w 7772764"/>
              <a:gd name="connsiteY7" fmla="*/ 307130 h 5222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72764" h="5222918">
                <a:moveTo>
                  <a:pt x="16495" y="0"/>
                </a:moveTo>
                <a:lnTo>
                  <a:pt x="7772764" y="0"/>
                </a:lnTo>
                <a:lnTo>
                  <a:pt x="7772764" y="4484203"/>
                </a:lnTo>
                <a:lnTo>
                  <a:pt x="7725041" y="4513469"/>
                </a:lnTo>
                <a:cubicBezTo>
                  <a:pt x="6170877" y="5419969"/>
                  <a:pt x="4175537" y="5482992"/>
                  <a:pt x="2523745" y="4556408"/>
                </a:cubicBezTo>
                <a:lnTo>
                  <a:pt x="804323" y="5026428"/>
                </a:lnTo>
                <a:lnTo>
                  <a:pt x="1064548" y="3325515"/>
                </a:lnTo>
                <a:cubicBezTo>
                  <a:pt x="343065" y="2429230"/>
                  <a:pt x="-5780" y="1364242"/>
                  <a:pt x="72" y="30713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  </a:t>
            </a:r>
            <a:endParaRPr kumimoji="0" lang="ko-KR" altLang="en-US" sz="60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5" name="_x629560120" descr="EMB000035b4bb7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22" t="45482" r="92168" b="50099"/>
          <a:stretch>
            <a:fillRect/>
          </a:stretch>
        </p:blipFill>
        <p:spPr bwMode="auto">
          <a:xfrm>
            <a:off x="0" y="457200"/>
            <a:ext cx="1617663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직사각형 9"/>
          <p:cNvSpPr/>
          <p:nvPr/>
        </p:nvSpPr>
        <p:spPr>
          <a:xfrm>
            <a:off x="9646178" y="269546"/>
            <a:ext cx="15440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1" i="0" u="none" strike="noStrike" kern="1200" cap="none" spc="0" normalizeH="0" baseline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C6A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안과</a:t>
            </a:r>
            <a:endParaRPr kumimoji="0" lang="en-US" altLang="ko-KR" sz="54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002C6A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468" y="1528233"/>
            <a:ext cx="4514123" cy="33855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7" name="TextBox 26"/>
          <p:cNvSpPr txBox="1"/>
          <p:nvPr/>
        </p:nvSpPr>
        <p:spPr>
          <a:xfrm>
            <a:off x="1322566" y="5694902"/>
            <a:ext cx="1862053" cy="425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ko-KR" altLang="en-US" sz="2000" b="1" dirty="0" err="1" smtClean="0"/>
              <a:t>시력검사판</a:t>
            </a:r>
            <a:endParaRPr lang="en-US" altLang="ko-KR" sz="2000" b="1" dirty="0" smtClean="0"/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484" y="1128455"/>
            <a:ext cx="1824840" cy="21987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432" y="2352504"/>
            <a:ext cx="5301859" cy="31255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8" name="TextBox 27"/>
          <p:cNvSpPr txBox="1"/>
          <p:nvPr/>
        </p:nvSpPr>
        <p:spPr>
          <a:xfrm>
            <a:off x="6152334" y="5694902"/>
            <a:ext cx="1862053" cy="425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ko-KR" altLang="en-US" sz="2000" b="1" dirty="0" err="1" smtClean="0"/>
              <a:t>색맹검사판</a:t>
            </a:r>
            <a:endParaRPr lang="en-US" altLang="ko-KR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2476112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864" y="6424347"/>
            <a:ext cx="2833152" cy="359276"/>
          </a:xfrm>
          <a:prstGeom prst="rect">
            <a:avLst/>
          </a:prstGeom>
        </p:spPr>
      </p:pic>
      <p:sp>
        <p:nvSpPr>
          <p:cNvPr id="23" name="자유형 22"/>
          <p:cNvSpPr/>
          <p:nvPr/>
        </p:nvSpPr>
        <p:spPr>
          <a:xfrm>
            <a:off x="8063345" y="1"/>
            <a:ext cx="4128655" cy="1928552"/>
          </a:xfrm>
          <a:custGeom>
            <a:avLst/>
            <a:gdLst>
              <a:gd name="connsiteX0" fmla="*/ 16495 w 7772764"/>
              <a:gd name="connsiteY0" fmla="*/ 0 h 5222918"/>
              <a:gd name="connsiteX1" fmla="*/ 7772764 w 7772764"/>
              <a:gd name="connsiteY1" fmla="*/ 0 h 5222918"/>
              <a:gd name="connsiteX2" fmla="*/ 7772764 w 7772764"/>
              <a:gd name="connsiteY2" fmla="*/ 4484203 h 5222918"/>
              <a:gd name="connsiteX3" fmla="*/ 7725041 w 7772764"/>
              <a:gd name="connsiteY3" fmla="*/ 4513469 h 5222918"/>
              <a:gd name="connsiteX4" fmla="*/ 2523745 w 7772764"/>
              <a:gd name="connsiteY4" fmla="*/ 4556408 h 5222918"/>
              <a:gd name="connsiteX5" fmla="*/ 804323 w 7772764"/>
              <a:gd name="connsiteY5" fmla="*/ 5026428 h 5222918"/>
              <a:gd name="connsiteX6" fmla="*/ 1064548 w 7772764"/>
              <a:gd name="connsiteY6" fmla="*/ 3325515 h 5222918"/>
              <a:gd name="connsiteX7" fmla="*/ 72 w 7772764"/>
              <a:gd name="connsiteY7" fmla="*/ 307130 h 5222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72764" h="5222918">
                <a:moveTo>
                  <a:pt x="16495" y="0"/>
                </a:moveTo>
                <a:lnTo>
                  <a:pt x="7772764" y="0"/>
                </a:lnTo>
                <a:lnTo>
                  <a:pt x="7772764" y="4484203"/>
                </a:lnTo>
                <a:lnTo>
                  <a:pt x="7725041" y="4513469"/>
                </a:lnTo>
                <a:cubicBezTo>
                  <a:pt x="6170877" y="5419969"/>
                  <a:pt x="4175537" y="5482992"/>
                  <a:pt x="2523745" y="4556408"/>
                </a:cubicBezTo>
                <a:lnTo>
                  <a:pt x="804323" y="5026428"/>
                </a:lnTo>
                <a:lnTo>
                  <a:pt x="1064548" y="3325515"/>
                </a:lnTo>
                <a:cubicBezTo>
                  <a:pt x="343065" y="2429230"/>
                  <a:pt x="-5780" y="1364242"/>
                  <a:pt x="72" y="30713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  </a:t>
            </a:r>
            <a:endParaRPr kumimoji="0" lang="ko-KR" altLang="en-US" sz="60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5" name="_x629560120" descr="EMB000035b4bb7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22" t="45482" r="92168" b="50099"/>
          <a:stretch>
            <a:fillRect/>
          </a:stretch>
        </p:blipFill>
        <p:spPr bwMode="auto">
          <a:xfrm>
            <a:off x="0" y="457200"/>
            <a:ext cx="1617663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직사각형 9"/>
          <p:cNvSpPr/>
          <p:nvPr/>
        </p:nvSpPr>
        <p:spPr>
          <a:xfrm>
            <a:off x="9646178" y="269546"/>
            <a:ext cx="15440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1" i="0" u="none" strike="noStrike" kern="1200" cap="none" spc="0" normalizeH="0" baseline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C6A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안과</a:t>
            </a:r>
            <a:endParaRPr kumimoji="0" lang="en-US" altLang="ko-KR" sz="54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002C6A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4077" y="5874068"/>
            <a:ext cx="7040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ko-KR" altLang="en-US" sz="2000" b="1" dirty="0" smtClean="0"/>
              <a:t>눈에 좋은 음식과 눈에 안 좋은 음식을 구분해보아요</a:t>
            </a:r>
            <a:r>
              <a:rPr lang="en-US" altLang="ko-KR" sz="2000" b="1" dirty="0" smtClean="0"/>
              <a:t>.</a:t>
            </a: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94" y="869977"/>
            <a:ext cx="7278405" cy="46798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88597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864" y="6424347"/>
            <a:ext cx="2833152" cy="359276"/>
          </a:xfrm>
          <a:prstGeom prst="rect">
            <a:avLst/>
          </a:prstGeom>
        </p:spPr>
      </p:pic>
      <p:sp>
        <p:nvSpPr>
          <p:cNvPr id="23" name="자유형 22"/>
          <p:cNvSpPr/>
          <p:nvPr/>
        </p:nvSpPr>
        <p:spPr>
          <a:xfrm>
            <a:off x="8063345" y="1"/>
            <a:ext cx="4128655" cy="1928552"/>
          </a:xfrm>
          <a:custGeom>
            <a:avLst/>
            <a:gdLst>
              <a:gd name="connsiteX0" fmla="*/ 16495 w 7772764"/>
              <a:gd name="connsiteY0" fmla="*/ 0 h 5222918"/>
              <a:gd name="connsiteX1" fmla="*/ 7772764 w 7772764"/>
              <a:gd name="connsiteY1" fmla="*/ 0 h 5222918"/>
              <a:gd name="connsiteX2" fmla="*/ 7772764 w 7772764"/>
              <a:gd name="connsiteY2" fmla="*/ 4484203 h 5222918"/>
              <a:gd name="connsiteX3" fmla="*/ 7725041 w 7772764"/>
              <a:gd name="connsiteY3" fmla="*/ 4513469 h 5222918"/>
              <a:gd name="connsiteX4" fmla="*/ 2523745 w 7772764"/>
              <a:gd name="connsiteY4" fmla="*/ 4556408 h 5222918"/>
              <a:gd name="connsiteX5" fmla="*/ 804323 w 7772764"/>
              <a:gd name="connsiteY5" fmla="*/ 5026428 h 5222918"/>
              <a:gd name="connsiteX6" fmla="*/ 1064548 w 7772764"/>
              <a:gd name="connsiteY6" fmla="*/ 3325515 h 5222918"/>
              <a:gd name="connsiteX7" fmla="*/ 72 w 7772764"/>
              <a:gd name="connsiteY7" fmla="*/ 307130 h 5222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72764" h="5222918">
                <a:moveTo>
                  <a:pt x="16495" y="0"/>
                </a:moveTo>
                <a:lnTo>
                  <a:pt x="7772764" y="0"/>
                </a:lnTo>
                <a:lnTo>
                  <a:pt x="7772764" y="4484203"/>
                </a:lnTo>
                <a:lnTo>
                  <a:pt x="7725041" y="4513469"/>
                </a:lnTo>
                <a:cubicBezTo>
                  <a:pt x="6170877" y="5419969"/>
                  <a:pt x="4175537" y="5482992"/>
                  <a:pt x="2523745" y="4556408"/>
                </a:cubicBezTo>
                <a:lnTo>
                  <a:pt x="804323" y="5026428"/>
                </a:lnTo>
                <a:lnTo>
                  <a:pt x="1064548" y="3325515"/>
                </a:lnTo>
                <a:cubicBezTo>
                  <a:pt x="343065" y="2429230"/>
                  <a:pt x="-5780" y="1364242"/>
                  <a:pt x="72" y="30713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  </a:t>
            </a:r>
            <a:endParaRPr kumimoji="0" lang="ko-KR" altLang="en-US" sz="60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80208" y="2605032"/>
            <a:ext cx="4851808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우유 먹이기</a:t>
            </a:r>
            <a:r>
              <a:rPr kumimoji="0" lang="en-US" altLang="ko-K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, </a:t>
            </a:r>
            <a:r>
              <a:rPr kumimoji="0" lang="ko-KR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기저귀 갈기</a:t>
            </a:r>
            <a:r>
              <a:rPr kumimoji="0" lang="en-US" altLang="ko-K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, </a:t>
            </a:r>
            <a:r>
              <a:rPr kumimoji="0" lang="ko-KR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동생 업기 등 </a:t>
            </a:r>
            <a:endParaRPr kumimoji="0" lang="en-US" altLang="ko-KR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신생아 돌보기를 해요</a:t>
            </a:r>
            <a:r>
              <a:rPr kumimoji="0" lang="en-US" altLang="ko-K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272641" y="4118168"/>
            <a:ext cx="4597225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신생아 돌보기를 할 때 나무 발판을 오르고 내릴 때 조심해요</a:t>
            </a:r>
            <a:r>
              <a:rPr kumimoji="0" lang="en-US" altLang="ko-K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365074" y="5690319"/>
            <a:ext cx="4588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신생아</a:t>
            </a:r>
            <a:r>
              <a:rPr kumimoji="0" lang="ko-KR" altLang="en-US" sz="20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돌보기 할 때는 </a:t>
            </a:r>
            <a:r>
              <a:rPr kumimoji="0" lang="en-US" altLang="ko-KR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3</a:t>
            </a:r>
            <a:r>
              <a:rPr kumimoji="0" lang="ko-KR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명씩 올라가요</a:t>
            </a:r>
            <a:r>
              <a:rPr kumimoji="0" lang="en-US" altLang="ko-KR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.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8966506" y="269546"/>
            <a:ext cx="29033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54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C6A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신생아실</a:t>
            </a:r>
            <a:endParaRPr kumimoji="0" lang="en-US" altLang="ko-KR" sz="54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002C6A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pSp>
        <p:nvGrpSpPr>
          <p:cNvPr id="11" name="그룹 10"/>
          <p:cNvGrpSpPr/>
          <p:nvPr/>
        </p:nvGrpSpPr>
        <p:grpSpPr>
          <a:xfrm>
            <a:off x="6910987" y="1856709"/>
            <a:ext cx="2547902" cy="674843"/>
            <a:chOff x="6984575" y="2163199"/>
            <a:chExt cx="2547902" cy="674843"/>
          </a:xfrm>
        </p:grpSpPr>
        <p:pic>
          <p:nvPicPr>
            <p:cNvPr id="7" name="그림 6" descr="Light Bulb Idea Enlightenment · Free vector graphic on Pixabay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16" name="직사각형 15"/>
            <p:cNvSpPr/>
            <p:nvPr/>
          </p:nvSpPr>
          <p:spPr>
            <a:xfrm>
              <a:off x="7533212" y="2163199"/>
              <a:ext cx="199926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3600" b="1" i="0" u="none" strike="noStrike" kern="1200" cap="none" spc="0" normalizeH="0" baseline="0" noProof="0" dirty="0" smtClean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12700" dist="38100" dir="2700000" algn="tl" rotWithShape="0">
                      <a:prstClr val="black"/>
                    </a:outerShdw>
                  </a:effectLst>
                  <a:uLnTx/>
                  <a:uFillTx/>
                  <a:latin typeface="HY헤드라인M" panose="02030600000101010101" pitchFamily="18" charset="-127"/>
                  <a:ea typeface="HY헤드라인M" panose="02030600000101010101" pitchFamily="18" charset="-127"/>
                  <a:cs typeface="+mn-cs"/>
                </a:rPr>
                <a:t>이용방법</a:t>
              </a:r>
              <a:endParaRPr kumimoji="0" lang="en-US" altLang="ko-KR" sz="36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prstClr val="black"/>
                  </a:outerShdw>
                </a:effectLst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endParaRPr>
            </a:p>
          </p:txBody>
        </p:sp>
      </p:grpSp>
      <p:grpSp>
        <p:nvGrpSpPr>
          <p:cNvPr id="18" name="그룹 17"/>
          <p:cNvGrpSpPr/>
          <p:nvPr/>
        </p:nvGrpSpPr>
        <p:grpSpPr>
          <a:xfrm>
            <a:off x="7003420" y="3340709"/>
            <a:ext cx="2547902" cy="674843"/>
            <a:chOff x="6984575" y="2163199"/>
            <a:chExt cx="2547902" cy="674843"/>
          </a:xfrm>
        </p:grpSpPr>
        <p:pic>
          <p:nvPicPr>
            <p:cNvPr id="19" name="그림 18" descr="Light Bulb Idea Enlightenment · Free vector graphic on Pixabay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20" name="직사각형 19"/>
            <p:cNvSpPr/>
            <p:nvPr/>
          </p:nvSpPr>
          <p:spPr>
            <a:xfrm>
              <a:off x="7533211" y="2163199"/>
              <a:ext cx="199926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3600" b="1" i="0" u="none" strike="noStrike" kern="1200" cap="none" spc="0" normalizeH="0" baseline="0" noProof="0" dirty="0" smtClean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8000"/>
                  </a:solidFill>
                  <a:effectLst>
                    <a:outerShdw blurRad="12700" dist="38100" dir="2700000" algn="tl" rotWithShape="0">
                      <a:prstClr val="black"/>
                    </a:outerShdw>
                  </a:effectLst>
                  <a:uLnTx/>
                  <a:uFillTx/>
                  <a:latin typeface="HY헤드라인M" panose="02030600000101010101" pitchFamily="18" charset="-127"/>
                  <a:ea typeface="HY헤드라인M" panose="02030600000101010101" pitchFamily="18" charset="-127"/>
                  <a:cs typeface="+mn-cs"/>
                </a:rPr>
                <a:t>주의해요</a:t>
              </a:r>
              <a:endParaRPr kumimoji="0" lang="en-US" altLang="ko-KR" sz="36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12700" dist="38100" dir="2700000" algn="tl" rotWithShape="0">
                    <a:prstClr val="black"/>
                  </a:outerShdw>
                </a:effectLst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endParaRPr>
            </a:p>
          </p:txBody>
        </p:sp>
      </p:grpSp>
      <p:grpSp>
        <p:nvGrpSpPr>
          <p:cNvPr id="21" name="그룹 20"/>
          <p:cNvGrpSpPr/>
          <p:nvPr/>
        </p:nvGrpSpPr>
        <p:grpSpPr>
          <a:xfrm>
            <a:off x="7003420" y="4961020"/>
            <a:ext cx="2547902" cy="674843"/>
            <a:chOff x="6984575" y="2163199"/>
            <a:chExt cx="2547902" cy="674843"/>
          </a:xfrm>
        </p:grpSpPr>
        <p:pic>
          <p:nvPicPr>
            <p:cNvPr id="22" name="그림 21" descr="Light Bulb Idea Enlightenment · Free vector graphic on Pixabay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24" name="직사각형 23"/>
            <p:cNvSpPr/>
            <p:nvPr/>
          </p:nvSpPr>
          <p:spPr>
            <a:xfrm>
              <a:off x="7533211" y="2163199"/>
              <a:ext cx="199926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3600" b="1" i="0" u="none" strike="noStrike" kern="1200" cap="none" spc="0" normalizeH="0" baseline="0" noProof="0" dirty="0" err="1" smtClean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prstClr val="black"/>
                    </a:outerShdw>
                  </a:effectLst>
                  <a:uLnTx/>
                  <a:uFillTx/>
                  <a:latin typeface="HY헤드라인M" panose="02030600000101010101" pitchFamily="18" charset="-127"/>
                  <a:ea typeface="HY헤드라인M" panose="02030600000101010101" pitchFamily="18" charset="-127"/>
                  <a:cs typeface="+mn-cs"/>
                </a:rPr>
                <a:t>안전약속</a:t>
              </a:r>
              <a:endParaRPr kumimoji="0" lang="en-US" altLang="ko-KR" sz="36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prstClr val="black"/>
                  </a:outerShdw>
                </a:effectLst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endParaRPr>
            </a:p>
          </p:txBody>
        </p:sp>
      </p:grpSp>
      <p:pic>
        <p:nvPicPr>
          <p:cNvPr id="8" name="그림 7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07" y="1099800"/>
            <a:ext cx="6458400" cy="4658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3449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5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864" y="6424347"/>
            <a:ext cx="2833152" cy="359276"/>
          </a:xfrm>
          <a:prstGeom prst="rect">
            <a:avLst/>
          </a:prstGeom>
        </p:spPr>
      </p:pic>
      <p:sp>
        <p:nvSpPr>
          <p:cNvPr id="23" name="자유형 22"/>
          <p:cNvSpPr/>
          <p:nvPr/>
        </p:nvSpPr>
        <p:spPr>
          <a:xfrm>
            <a:off x="8063345" y="1"/>
            <a:ext cx="4128655" cy="1928552"/>
          </a:xfrm>
          <a:custGeom>
            <a:avLst/>
            <a:gdLst>
              <a:gd name="connsiteX0" fmla="*/ 16495 w 7772764"/>
              <a:gd name="connsiteY0" fmla="*/ 0 h 5222918"/>
              <a:gd name="connsiteX1" fmla="*/ 7772764 w 7772764"/>
              <a:gd name="connsiteY1" fmla="*/ 0 h 5222918"/>
              <a:gd name="connsiteX2" fmla="*/ 7772764 w 7772764"/>
              <a:gd name="connsiteY2" fmla="*/ 4484203 h 5222918"/>
              <a:gd name="connsiteX3" fmla="*/ 7725041 w 7772764"/>
              <a:gd name="connsiteY3" fmla="*/ 4513469 h 5222918"/>
              <a:gd name="connsiteX4" fmla="*/ 2523745 w 7772764"/>
              <a:gd name="connsiteY4" fmla="*/ 4556408 h 5222918"/>
              <a:gd name="connsiteX5" fmla="*/ 804323 w 7772764"/>
              <a:gd name="connsiteY5" fmla="*/ 5026428 h 5222918"/>
              <a:gd name="connsiteX6" fmla="*/ 1064548 w 7772764"/>
              <a:gd name="connsiteY6" fmla="*/ 3325515 h 5222918"/>
              <a:gd name="connsiteX7" fmla="*/ 72 w 7772764"/>
              <a:gd name="connsiteY7" fmla="*/ 307130 h 5222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72764" h="5222918">
                <a:moveTo>
                  <a:pt x="16495" y="0"/>
                </a:moveTo>
                <a:lnTo>
                  <a:pt x="7772764" y="0"/>
                </a:lnTo>
                <a:lnTo>
                  <a:pt x="7772764" y="4484203"/>
                </a:lnTo>
                <a:lnTo>
                  <a:pt x="7725041" y="4513469"/>
                </a:lnTo>
                <a:cubicBezTo>
                  <a:pt x="6170877" y="5419969"/>
                  <a:pt x="4175537" y="5482992"/>
                  <a:pt x="2523745" y="4556408"/>
                </a:cubicBezTo>
                <a:lnTo>
                  <a:pt x="804323" y="5026428"/>
                </a:lnTo>
                <a:lnTo>
                  <a:pt x="1064548" y="3325515"/>
                </a:lnTo>
                <a:cubicBezTo>
                  <a:pt x="343065" y="2429230"/>
                  <a:pt x="-5780" y="1364242"/>
                  <a:pt x="72" y="30713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  </a:t>
            </a:r>
            <a:endParaRPr kumimoji="0" lang="ko-KR" altLang="en-US" sz="60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80207" y="2605032"/>
            <a:ext cx="5029495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약사가 되어 </a:t>
            </a:r>
            <a:r>
              <a:rPr lang="ko-KR" altLang="en-US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약</a:t>
            </a:r>
            <a:r>
              <a:rPr lang="en-US" altLang="ko-KR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(</a:t>
            </a:r>
            <a:r>
              <a:rPr lang="ko-KR" altLang="en-US" dirty="0" err="1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초코과자</a:t>
            </a:r>
            <a:r>
              <a:rPr lang="en-US" altLang="ko-KR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)</a:t>
            </a:r>
            <a:r>
              <a:rPr lang="ko-KR" altLang="en-US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을 만든 후</a:t>
            </a:r>
            <a:r>
              <a:rPr lang="en-US" altLang="ko-KR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, </a:t>
            </a:r>
            <a:r>
              <a:rPr lang="ko-KR" altLang="en-US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약 봉투에 넣어요</a:t>
            </a:r>
            <a:r>
              <a:rPr lang="en-US" altLang="ko-KR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.</a:t>
            </a:r>
            <a:endParaRPr kumimoji="0" lang="en-US" altLang="ko-KR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272641" y="4184674"/>
            <a:ext cx="4372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자동포장기에 손을 데일 수 있어요</a:t>
            </a:r>
            <a:r>
              <a:rPr kumimoji="0" lang="en-US" altLang="ko-K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.</a:t>
            </a:r>
            <a:r>
              <a:rPr kumimoji="0" lang="ko-KR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</a:t>
            </a:r>
            <a:endParaRPr kumimoji="0" lang="en-US" altLang="ko-KR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365074" y="5424303"/>
            <a:ext cx="43724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0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자동포장기를 사용할 때는 선생님과 꼭 함께 해요</a:t>
            </a:r>
            <a:r>
              <a:rPr lang="en-US" altLang="ko-KR" sz="20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.</a:t>
            </a:r>
            <a:endParaRPr kumimoji="0" lang="en-US" altLang="ko-KR" sz="20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5" name="_x629560120" descr="EMB000035b4bb7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22" t="45482" r="92168" b="50099"/>
          <a:stretch>
            <a:fillRect/>
          </a:stretch>
        </p:blipFill>
        <p:spPr bwMode="auto">
          <a:xfrm>
            <a:off x="0" y="457200"/>
            <a:ext cx="1617663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직사각형 9"/>
          <p:cNvSpPr/>
          <p:nvPr/>
        </p:nvSpPr>
        <p:spPr>
          <a:xfrm>
            <a:off x="8626670" y="269546"/>
            <a:ext cx="35830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5400" b="1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C6A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꿈누리약국</a:t>
            </a:r>
            <a:endParaRPr kumimoji="0" lang="en-US" altLang="ko-KR" sz="54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002C6A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pSp>
        <p:nvGrpSpPr>
          <p:cNvPr id="11" name="그룹 10"/>
          <p:cNvGrpSpPr/>
          <p:nvPr/>
        </p:nvGrpSpPr>
        <p:grpSpPr>
          <a:xfrm>
            <a:off x="6910987" y="1856709"/>
            <a:ext cx="2547902" cy="674843"/>
            <a:chOff x="6984575" y="2163199"/>
            <a:chExt cx="2547902" cy="674843"/>
          </a:xfrm>
        </p:grpSpPr>
        <p:pic>
          <p:nvPicPr>
            <p:cNvPr id="7" name="그림 6" descr="Light Bulb Idea Enlightenment · Free vector graphic on Pixabay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16" name="직사각형 15"/>
            <p:cNvSpPr/>
            <p:nvPr/>
          </p:nvSpPr>
          <p:spPr>
            <a:xfrm>
              <a:off x="7533212" y="2163199"/>
              <a:ext cx="199926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3600" b="1" i="0" u="none" strike="noStrike" kern="1200" cap="none" spc="0" normalizeH="0" baseline="0" noProof="0" dirty="0" smtClean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12700" dist="38100" dir="2700000" algn="tl" rotWithShape="0">
                      <a:prstClr val="black"/>
                    </a:outerShdw>
                  </a:effectLst>
                  <a:uLnTx/>
                  <a:uFillTx/>
                  <a:latin typeface="HY헤드라인M" panose="02030600000101010101" pitchFamily="18" charset="-127"/>
                  <a:ea typeface="HY헤드라인M" panose="02030600000101010101" pitchFamily="18" charset="-127"/>
                  <a:cs typeface="+mn-cs"/>
                </a:rPr>
                <a:t>이용방법</a:t>
              </a:r>
              <a:endParaRPr kumimoji="0" lang="en-US" altLang="ko-KR" sz="36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prstClr val="black"/>
                  </a:outerShdw>
                </a:effectLst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endParaRPr>
            </a:p>
          </p:txBody>
        </p:sp>
      </p:grpSp>
      <p:grpSp>
        <p:nvGrpSpPr>
          <p:cNvPr id="18" name="그룹 17"/>
          <p:cNvGrpSpPr/>
          <p:nvPr/>
        </p:nvGrpSpPr>
        <p:grpSpPr>
          <a:xfrm>
            <a:off x="7003420" y="3423839"/>
            <a:ext cx="2547902" cy="674843"/>
            <a:chOff x="6984575" y="2163199"/>
            <a:chExt cx="2547902" cy="674843"/>
          </a:xfrm>
        </p:grpSpPr>
        <p:pic>
          <p:nvPicPr>
            <p:cNvPr id="19" name="그림 18" descr="Light Bulb Idea Enlightenment · Free vector graphic on Pixabay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20" name="직사각형 19"/>
            <p:cNvSpPr/>
            <p:nvPr/>
          </p:nvSpPr>
          <p:spPr>
            <a:xfrm>
              <a:off x="7533211" y="2163199"/>
              <a:ext cx="199926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3600" b="1" i="0" u="none" strike="noStrike" kern="1200" cap="none" spc="0" normalizeH="0" baseline="0" noProof="0" dirty="0" smtClean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8000"/>
                  </a:solidFill>
                  <a:effectLst>
                    <a:outerShdw blurRad="12700" dist="38100" dir="2700000" algn="tl" rotWithShape="0">
                      <a:prstClr val="black"/>
                    </a:outerShdw>
                  </a:effectLst>
                  <a:uLnTx/>
                  <a:uFillTx/>
                  <a:latin typeface="HY헤드라인M" panose="02030600000101010101" pitchFamily="18" charset="-127"/>
                  <a:ea typeface="HY헤드라인M" panose="02030600000101010101" pitchFamily="18" charset="-127"/>
                  <a:cs typeface="+mn-cs"/>
                </a:rPr>
                <a:t>주의해요</a:t>
              </a:r>
              <a:endParaRPr kumimoji="0" lang="en-US" altLang="ko-KR" sz="36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12700" dist="38100" dir="2700000" algn="tl" rotWithShape="0">
                    <a:prstClr val="black"/>
                  </a:outerShdw>
                </a:effectLst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endParaRPr>
            </a:p>
          </p:txBody>
        </p:sp>
      </p:grpSp>
      <p:grpSp>
        <p:nvGrpSpPr>
          <p:cNvPr id="21" name="그룹 20"/>
          <p:cNvGrpSpPr/>
          <p:nvPr/>
        </p:nvGrpSpPr>
        <p:grpSpPr>
          <a:xfrm>
            <a:off x="7003420" y="4695004"/>
            <a:ext cx="2547902" cy="674843"/>
            <a:chOff x="6984575" y="2163199"/>
            <a:chExt cx="2547902" cy="674843"/>
          </a:xfrm>
        </p:grpSpPr>
        <p:pic>
          <p:nvPicPr>
            <p:cNvPr id="22" name="그림 21" descr="Light Bulb Idea Enlightenment · Free vector graphic on Pixabay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24" name="직사각형 23"/>
            <p:cNvSpPr/>
            <p:nvPr/>
          </p:nvSpPr>
          <p:spPr>
            <a:xfrm>
              <a:off x="7533211" y="2163199"/>
              <a:ext cx="199926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3600" b="1" i="0" u="none" strike="noStrike" kern="1200" cap="none" spc="0" normalizeH="0" baseline="0" noProof="0" dirty="0" err="1" smtClean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prstClr val="black"/>
                    </a:outerShdw>
                  </a:effectLst>
                  <a:uLnTx/>
                  <a:uFillTx/>
                  <a:latin typeface="HY헤드라인M" panose="02030600000101010101" pitchFamily="18" charset="-127"/>
                  <a:ea typeface="HY헤드라인M" panose="02030600000101010101" pitchFamily="18" charset="-127"/>
                  <a:cs typeface="+mn-cs"/>
                </a:rPr>
                <a:t>안전약속</a:t>
              </a:r>
              <a:endParaRPr kumimoji="0" lang="en-US" altLang="ko-KR" sz="36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prstClr val="black"/>
                  </a:outerShdw>
                </a:effectLst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endParaRPr>
            </a:p>
          </p:txBody>
        </p:sp>
      </p:grpSp>
      <p:pic>
        <p:nvPicPr>
          <p:cNvPr id="6" name="그림 5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160" y="1099800"/>
            <a:ext cx="6458400" cy="4658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98657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5" grpId="0"/>
      <p:bldP spid="26" grpId="0"/>
    </p:bldLst>
  </p:timing>
</p:sld>
</file>

<file path=ppt/theme/theme1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Crane</Template>
  <TotalTime>1728</TotalTime>
  <Words>342</Words>
  <Application>Microsoft Office PowerPoint</Application>
  <PresentationFormat>와이드스크린</PresentationFormat>
  <Paragraphs>99</Paragraphs>
  <Slides>14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19" baseType="lpstr">
      <vt:lpstr>HY나무L</vt:lpstr>
      <vt:lpstr>HY헤드라인M</vt:lpstr>
      <vt:lpstr>맑은 고딕</vt:lpstr>
      <vt:lpstr>Arial</vt:lpstr>
      <vt:lpstr>1_Office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요청사항</dc:creator>
  <cp:lastModifiedBy>user</cp:lastModifiedBy>
  <cp:revision>148</cp:revision>
  <cp:lastPrinted>2020-03-13T00:36:54Z</cp:lastPrinted>
  <dcterms:created xsi:type="dcterms:W3CDTF">2018-03-23T07:52:42Z</dcterms:created>
  <dcterms:modified xsi:type="dcterms:W3CDTF">2020-12-22T07:47:00Z</dcterms:modified>
</cp:coreProperties>
</file>