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2" r:id="rId4"/>
    <p:sldId id="263" r:id="rId5"/>
    <p:sldId id="264" r:id="rId6"/>
    <p:sldId id="275" r:id="rId7"/>
    <p:sldId id="266" r:id="rId8"/>
    <p:sldId id="265" r:id="rId9"/>
    <p:sldId id="267" r:id="rId10"/>
    <p:sldId id="277" r:id="rId11"/>
    <p:sldId id="268" r:id="rId12"/>
    <p:sldId id="278" r:id="rId13"/>
    <p:sldId id="269" r:id="rId14"/>
    <p:sldId id="276" r:id="rId15"/>
    <p:sldId id="261" r:id="rId16"/>
  </p:sldIdLst>
  <p:sldSz cx="10696575" cy="7562850"/>
  <p:notesSz cx="7562850" cy="10696575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90" userDrawn="1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50DB3"/>
    <a:srgbClr val="E0FFA5"/>
    <a:srgbClr val="2EA711"/>
    <a:srgbClr val="53B960"/>
    <a:srgbClr val="71E448"/>
    <a:srgbClr val="0CF449"/>
    <a:srgbClr val="6DCCE1"/>
    <a:srgbClr val="FCB22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0017" autoAdjust="0"/>
    <p:restoredTop sz="94660"/>
  </p:normalViewPr>
  <p:slideViewPr>
    <p:cSldViewPr>
      <p:cViewPr varScale="1">
        <p:scale>
          <a:sx n="102" d="100"/>
          <a:sy n="102" d="100"/>
        </p:scale>
        <p:origin x="1140" y="120"/>
      </p:cViewPr>
      <p:guideLst>
        <p:guide orient="horz" pos="219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8166F1F-CE9B-4651-A6AA-CD717754106B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>
              <a:buChar char="•"/>
            </a:pPr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76116CE-C4A3-4A05-B2D7-7C2E9A889C0F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393E5F-521B-4CAD-9D3A-AE923D912DCE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166F1F-CE9B-4651-A6AA-CD717754106B}" type="datetimeFigureOut">
              <a:rPr lang="en-US" smtClean="0"/>
              <a:t>5/13/2026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21451-1387-4CA6-816F-3879F97B5CBC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�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�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�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7.jpeg"/><Relationship Id="rId4" Type="http://schemas.openxmlformats.org/officeDocument/2006/relationships/image" Target="../media/image7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19.jpeg"/><Relationship Id="rId4" Type="http://schemas.openxmlformats.org/officeDocument/2006/relationships/image" Target="../media/image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0.jpeg"/><Relationship Id="rId4" Type="http://schemas.openxmlformats.org/officeDocument/2006/relationships/image" Target="../media/image7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3.png"/><Relationship Id="rId4" Type="http://schemas.openxmlformats.org/officeDocument/2006/relationships/image" Target="../media/image2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3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15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395287" y="2135596"/>
            <a:ext cx="9501188" cy="1107996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</a:t>
            </a:r>
            <a:r>
              <a:rPr lang="ko-KR" alt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호기심</a:t>
            </a:r>
            <a:r>
              <a:rPr lang="en-US" sz="6600" b="1" kern="0" spc="-400" dirty="0" err="1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마을</a:t>
            </a:r>
            <a:r>
              <a:rPr lang="en-US" sz="66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en-US" sz="6600" b="1" kern="0" spc="-400" dirty="0" err="1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사전안전교육</a:t>
            </a:r>
            <a:endParaRPr lang="en-US" sz="66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2" name="해 21"/>
          <p:cNvSpPr/>
          <p:nvPr/>
        </p:nvSpPr>
        <p:spPr>
          <a:xfrm rot="1626692">
            <a:off x="-791249" y="-925565"/>
            <a:ext cx="2617310" cy="2667787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35176" y="1509712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-529360" y="4326988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31281" y="3710899"/>
            <a:ext cx="5029200" cy="3341454"/>
          </a:xfrm>
          <a:prstGeom prst="rect">
            <a:avLst/>
          </a:prstGeom>
        </p:spPr>
      </p:pic>
      <p:pic>
        <p:nvPicPr>
          <p:cNvPr id="4" name="그림 3">
            <a:extLst>
              <a:ext uri="{FF2B5EF4-FFF2-40B4-BE49-F238E27FC236}">
                <a16:creationId xmlns:a16="http://schemas.microsoft.com/office/drawing/2014/main" id="{DA58A840-E66C-0F07-2297-DAB1F247E778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87285" y="156704"/>
            <a:ext cx="4802069" cy="640027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5" name="그룹 1005"/>
          <p:cNvGrpSpPr/>
          <p:nvPr/>
        </p:nvGrpSpPr>
        <p:grpSpPr>
          <a:xfrm>
            <a:off x="5439833" y="1470263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23" name="Object 11"/>
          <p:cNvSpPr txBox="1"/>
          <p:nvPr/>
        </p:nvSpPr>
        <p:spPr>
          <a:xfrm>
            <a:off x="471487" y="276225"/>
            <a:ext cx="3450763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무등산수박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30" name="그룹 29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1" name="TextBox 30"/>
            <p:cNvSpPr txBox="1"/>
            <p:nvPr/>
          </p:nvSpPr>
          <p:spPr>
            <a:xfrm>
              <a:off x="623887" y="5153025"/>
              <a:ext cx="40386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342900" indent="-342900">
                <a:lnSpc>
                  <a:spcPct val="150000"/>
                </a:lnSpc>
                <a:buAutoNum type="arabicPeriod"/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의자에 앉아서 체험해요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marL="342900" indent="-342900">
                <a:lnSpc>
                  <a:spcPct val="150000"/>
                </a:lnSpc>
                <a:buAutoNum type="arabicPeriod"/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차례를 지켜서 이용해요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marL="342900" indent="-342900">
                <a:lnSpc>
                  <a:spcPct val="150000"/>
                </a:lnSpc>
                <a:buAutoNum type="arabicPeriod"/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화면과 기기를 소중히 다뤄요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marL="342900" indent="-342900">
                <a:lnSpc>
                  <a:spcPct val="150000"/>
                </a:lnSpc>
                <a:buAutoNum type="arabicPeriod"/>
              </a:pPr>
              <a:endParaRPr lang="ko-KR" altLang="en-US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08310" y="2344751"/>
              <a:ext cx="458816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무등산수박에 대한 다양한 이야기와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정보를 살펴볼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0" name="그룹 39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6" name="직사각형 45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7" name="해 46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1" name="그룹 40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4" name="직사각형 43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5" name="해 44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2" name="모서리가 둥근 직사각형 41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3" name="모서리가 둥근 직사각형 42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48" name="그림 4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E65274F1-BD58-4AE0-67E0-B947EE7BB27F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0635" y="2197611"/>
            <a:ext cx="4833104" cy="432701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9274357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5" name="그룹 1005"/>
          <p:cNvGrpSpPr/>
          <p:nvPr/>
        </p:nvGrpSpPr>
        <p:grpSpPr>
          <a:xfrm>
            <a:off x="5378979" y="1470263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23" name="Object 11"/>
          <p:cNvSpPr txBox="1"/>
          <p:nvPr/>
        </p:nvSpPr>
        <p:spPr>
          <a:xfrm>
            <a:off x="395287" y="278280"/>
            <a:ext cx="2862888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패그보드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17933" y="1950749"/>
            <a:ext cx="4683354" cy="5031076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6" name="그룹 25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9" name="TextBox 38"/>
            <p:cNvSpPr txBox="1"/>
            <p:nvPr/>
          </p:nvSpPr>
          <p:spPr>
            <a:xfrm>
              <a:off x="623887" y="5381625"/>
              <a:ext cx="4038600" cy="88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사용 후에 색깔 핀을 상자에 정리해요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색깔 핀을 입에 넣지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08309" y="2179499"/>
              <a:ext cx="458816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알록달록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패그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보드 판에 색깔 핀을 꽂아 꾸며요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색깔 핀으로 점을 찍어보고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핀을 이어서 꽂아 선으로 그림을 그려보고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숫자나 글자를 표현할 수도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1" name="그룹 40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8" name="해 4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2" name="그룹 41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5" name="직사각형 44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6" name="해 45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3" name="모서리가 둥근 직사각형 42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4" name="모서리가 둥근 직사각형 43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49" name="그림 4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7B333315-211E-F765-814A-F967CBBAED59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119829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5" name="그룹 1005"/>
          <p:cNvGrpSpPr/>
          <p:nvPr/>
        </p:nvGrpSpPr>
        <p:grpSpPr>
          <a:xfrm>
            <a:off x="5378979" y="1470263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23" name="Object 11"/>
          <p:cNvSpPr txBox="1"/>
          <p:nvPr/>
        </p:nvSpPr>
        <p:spPr>
          <a:xfrm>
            <a:off x="395287" y="278280"/>
            <a:ext cx="33528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환경이야기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26" name="그룹 25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0" name="TextBox 39"/>
            <p:cNvSpPr txBox="1"/>
            <p:nvPr/>
          </p:nvSpPr>
          <p:spPr>
            <a:xfrm>
              <a:off x="308309" y="2179499"/>
              <a:ext cx="4588165" cy="507831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재미있는 환경이야기를 들어보아요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1" name="그룹 40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8" name="해 4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2" name="그룹 41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5" name="직사각형 44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6" name="해 45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3" name="모서리가 둥근 직사각형 42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4" name="모서리가 둥근 직사각형 43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49" name="그림 4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7B333315-211E-F765-814A-F967CBBAED59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886" y="2302211"/>
            <a:ext cx="4685623" cy="429577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0" name="TextBox 19"/>
          <p:cNvSpPr txBox="1"/>
          <p:nvPr/>
        </p:nvSpPr>
        <p:spPr>
          <a:xfrm>
            <a:off x="623887" y="5153025"/>
            <a:ext cx="403860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의자에 앉아서 체험해요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차례를 지켜서 이용해요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r>
              <a:rPr lang="ko-KR" altLang="en-US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화면과 기기를 소중히 다뤄요</a:t>
            </a:r>
            <a:r>
              <a: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rPr>
              <a:t>.</a:t>
            </a:r>
          </a:p>
          <a:p>
            <a:pPr marL="342900" indent="-342900">
              <a:lnSpc>
                <a:spcPct val="150000"/>
              </a:lnSpc>
              <a:buAutoNum type="arabicPeriod"/>
            </a:pPr>
            <a:endParaRPr lang="ko-KR" altLang="en-US" dirty="0"/>
          </a:p>
        </p:txBody>
      </p:sp>
    </p:spTree>
    <p:extLst>
      <p:ext uri="{BB962C8B-B14F-4D97-AF65-F5344CB8AC3E}">
        <p14:creationId xmlns:p14="http://schemas.microsoft.com/office/powerpoint/2010/main" val="35120576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5" name="그룹 1005"/>
          <p:cNvGrpSpPr/>
          <p:nvPr/>
        </p:nvGrpSpPr>
        <p:grpSpPr>
          <a:xfrm>
            <a:off x="5378979" y="1470263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23" name="Object 11"/>
          <p:cNvSpPr txBox="1"/>
          <p:nvPr/>
        </p:nvSpPr>
        <p:spPr>
          <a:xfrm>
            <a:off x="395287" y="278280"/>
            <a:ext cx="38100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</a:rPr>
              <a:t>자동차놀이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grpSp>
        <p:nvGrpSpPr>
          <p:cNvPr id="26" name="그룹 25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9" name="TextBox 38"/>
            <p:cNvSpPr txBox="1"/>
            <p:nvPr/>
          </p:nvSpPr>
          <p:spPr>
            <a:xfrm>
              <a:off x="623887" y="5381625"/>
              <a:ext cx="40386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놀이 후 장난감은 제자리에 정리해요 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의자에 앉아서 활동해요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endParaRPr lang="ko-KR" altLang="en-US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08309" y="2409825"/>
              <a:ext cx="4588165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자석길을</a:t>
              </a:r>
              <a:r>
                <a:rPr lang="ko-KR" altLang="en-US" b="1" dirty="0">
                  <a:latin typeface="굴림" panose="020B0600000101010101" pitchFamily="50" charset="-127"/>
                  <a:ea typeface="굴림" panose="020B0600000101010101" pitchFamily="50" charset="-127"/>
                </a:rPr>
                <a:t> 이용해서 나만의 멋진 길을 </a:t>
              </a:r>
              <a:endParaRPr lang="en-US" altLang="ko-KR" b="1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만들어보아요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</p:txBody>
        </p:sp>
        <p:grpSp>
          <p:nvGrpSpPr>
            <p:cNvPr id="41" name="그룹 40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8" name="해 4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2" name="그룹 41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5" name="직사각형 44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6" name="해 45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3" name="모서리가 둥근 직사각형 42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4" name="모서리가 둥근 직사각형 43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49" name="그림 4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9F395C13-F942-0286-CE73-2A5E3F96C0A8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  <p:pic>
        <p:nvPicPr>
          <p:cNvPr id="3" name="그림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5681356" y="2249344"/>
            <a:ext cx="4533548" cy="4401512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773404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5" name="그룹 1005"/>
          <p:cNvGrpSpPr/>
          <p:nvPr/>
        </p:nvGrpSpPr>
        <p:grpSpPr>
          <a:xfrm>
            <a:off x="5378979" y="1470263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23" name="Object 11"/>
          <p:cNvSpPr txBox="1"/>
          <p:nvPr/>
        </p:nvSpPr>
        <p:spPr>
          <a:xfrm>
            <a:off x="395287" y="278280"/>
            <a:ext cx="38100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베르누이 공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854" t="1471" r="854" b="-254"/>
          <a:stretch/>
        </p:blipFill>
        <p:spPr>
          <a:xfrm rot="5400000">
            <a:off x="5403458" y="2083996"/>
            <a:ext cx="5168841" cy="462681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6" name="그룹 25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9" name="TextBox 38"/>
            <p:cNvSpPr txBox="1"/>
            <p:nvPr/>
          </p:nvSpPr>
          <p:spPr>
            <a:xfrm>
              <a:off x="623887" y="5381625"/>
              <a:ext cx="4038600" cy="88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페달을 천천히 밟아요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공의 위치를 잘 확인한 후 공을 가져와요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08309" y="2179499"/>
              <a:ext cx="458816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버튼을 누르면 나오는 바람의 힘으로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공을 띄워보고 골대에 공을 넣어봐요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버튼을 누르고 페달을 밟은 후 둥근 핸들로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바람의 방향을 조절하며 공을 띄워 골대에 넣어요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1" name="그룹 40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8" name="해 4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2" name="그룹 41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5" name="직사각형 44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6" name="해 45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3" name="모서리가 둥근 직사각형 42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4" name="모서리가 둥근 직사각형 43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49" name="그림 4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4EC779C9-4463-5CE1-72EE-166F85735B9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684612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Object 5"/>
          <p:cNvSpPr txBox="1"/>
          <p:nvPr/>
        </p:nvSpPr>
        <p:spPr>
          <a:xfrm>
            <a:off x="419099" y="1695554"/>
            <a:ext cx="9883598" cy="1015663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 즐겁고 안전한</a:t>
            </a:r>
            <a:r>
              <a:rPr lang="en-US" altLang="ko-KR" sz="6000" b="1" kern="0" spc="-400" dirty="0">
                <a:solidFill>
                  <a:srgbClr val="FCB22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 </a:t>
            </a:r>
            <a:r>
              <a:rPr lang="ko-KR" altLang="en-US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체험을 해요 </a:t>
            </a:r>
            <a:r>
              <a:rPr lang="en-US" altLang="ko-KR" sz="6000" b="1" kern="0" spc="-400" dirty="0">
                <a:solidFill>
                  <a:srgbClr val="2EA711"/>
                </a:solidFill>
                <a:latin typeface="굴림" panose="020B0600000101010101" pitchFamily="50" charset="-127"/>
                <a:ea typeface="굴림" panose="020B0600000101010101" pitchFamily="50" charset="-127"/>
                <a:cs typeface="함초롬돋움" panose="020B0604000101010101" pitchFamily="50" charset="-127"/>
              </a:rPr>
              <a:t>!</a:t>
            </a:r>
            <a:endParaRPr lang="en-US" altLang="ko-KR" sz="6000" b="1" dirty="0">
              <a:solidFill>
                <a:srgbClr val="2EA711"/>
              </a:solidFill>
              <a:latin typeface="굴림" panose="020B0600000101010101" pitchFamily="50" charset="-127"/>
              <a:ea typeface="굴림" panose="020B0600000101010101" pitchFamily="50" charset="-127"/>
              <a:cs typeface="함초롬돋움" panose="020B0604000101010101" pitchFamily="50" charset="-127"/>
            </a:endParaRPr>
          </a:p>
        </p:txBody>
      </p:sp>
      <p:grpSp>
        <p:nvGrpSpPr>
          <p:cNvPr id="1007" name="그룹 1007"/>
          <p:cNvGrpSpPr/>
          <p:nvPr/>
        </p:nvGrpSpPr>
        <p:grpSpPr>
          <a:xfrm>
            <a:off x="0" y="5838825"/>
            <a:ext cx="10696574" cy="1724025"/>
            <a:chOff x="-119468" y="5648675"/>
            <a:chExt cx="10814706" cy="2130613"/>
          </a:xfrm>
        </p:grpSpPr>
        <p:pic>
          <p:nvPicPr>
            <p:cNvPr id="24" name="Object 23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rgbClr val="0CF449">
                  <a:tint val="45000"/>
                  <a:satMod val="400000"/>
                </a:srgbClr>
              </a:duotone>
              <a:extLst>
                <a:ext uri="{BEBA8EAE-BF5A-486C-A8C5-ECC9F3942E4B}">
                  <a14:imgProps xmlns:a14="http://schemas.microsoft.com/office/drawing/2010/main">
                    <a14:imgLayer r:embed="rId3">
                      <a14:imgEffect>
                        <a14:saturation sat="400000"/>
                      </a14:imgEffect>
                    </a14:imgLayer>
                  </a14:imgProps>
                </a:ext>
              </a:extLst>
            </a:blip>
            <a:stretch>
              <a:fillRect/>
            </a:stretch>
          </p:blipFill>
          <p:spPr>
            <a:xfrm>
              <a:off x="-119468" y="5648675"/>
              <a:ext cx="10814706" cy="2130613"/>
            </a:xfrm>
            <a:prstGeom prst="rect">
              <a:avLst/>
            </a:prstGeom>
          </p:spPr>
        </p:pic>
      </p:grpSp>
      <p:sp>
        <p:nvSpPr>
          <p:cNvPr id="2" name="구름 1"/>
          <p:cNvSpPr/>
          <p:nvPr/>
        </p:nvSpPr>
        <p:spPr>
          <a:xfrm rot="419783">
            <a:off x="1968505" y="487636"/>
            <a:ext cx="1738313" cy="914400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3" name="구름 12"/>
          <p:cNvSpPr/>
          <p:nvPr/>
        </p:nvSpPr>
        <p:spPr>
          <a:xfrm rot="419783">
            <a:off x="9811365" y="1182584"/>
            <a:ext cx="1319755" cy="794569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4" name="구름 13"/>
          <p:cNvSpPr/>
          <p:nvPr/>
        </p:nvSpPr>
        <p:spPr>
          <a:xfrm rot="419783">
            <a:off x="2310878" y="4444275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6" name="구름 15"/>
          <p:cNvSpPr/>
          <p:nvPr/>
        </p:nvSpPr>
        <p:spPr>
          <a:xfrm rot="419783">
            <a:off x="3612278" y="-408403"/>
            <a:ext cx="1509946" cy="966274"/>
          </a:xfrm>
          <a:prstGeom prst="cloud">
            <a:avLst/>
          </a:prstGeom>
          <a:solidFill>
            <a:schemeClr val="accent5">
              <a:lumMod val="20000"/>
              <a:lumOff val="8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>
              <a:solidFill>
                <a:schemeClr val="accent5">
                  <a:lumMod val="20000"/>
                  <a:lumOff val="80000"/>
                </a:schemeClr>
              </a:solidFill>
            </a:endParaRPr>
          </a:p>
        </p:txBody>
      </p:sp>
      <p:sp>
        <p:nvSpPr>
          <p:cNvPr id="15" name="해 14"/>
          <p:cNvSpPr/>
          <p:nvPr/>
        </p:nvSpPr>
        <p:spPr>
          <a:xfrm rot="1626692">
            <a:off x="-1014413" y="-1134934"/>
            <a:ext cx="2819400" cy="2959046"/>
          </a:xfrm>
          <a:prstGeom prst="sun">
            <a:avLst/>
          </a:prstGeom>
          <a:solidFill>
            <a:srgbClr val="FCB221"/>
          </a:solidFill>
          <a:ln>
            <a:solidFill>
              <a:srgbClr val="FCB22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ko-KR" altLang="en-US"/>
          </a:p>
        </p:txBody>
      </p:sp>
      <p:pic>
        <p:nvPicPr>
          <p:cNvPr id="12" name="그림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82592" y="3206149"/>
            <a:ext cx="5177617" cy="3775676"/>
          </a:xfrm>
          <a:prstGeom prst="rect">
            <a:avLst/>
          </a:prstGeom>
        </p:spPr>
      </p:pic>
      <p:pic>
        <p:nvPicPr>
          <p:cNvPr id="3" name="그림 2">
            <a:extLst>
              <a:ext uri="{FF2B5EF4-FFF2-40B4-BE49-F238E27FC236}">
                <a16:creationId xmlns:a16="http://schemas.microsoft.com/office/drawing/2014/main" id="{DAABA80E-A65C-DF6D-63C2-0B5A5DEE4A1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587285" y="156704"/>
            <a:ext cx="4802069" cy="6400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3866640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5" name="그룹 1005"/>
          <p:cNvGrpSpPr/>
          <p:nvPr/>
        </p:nvGrpSpPr>
        <p:grpSpPr>
          <a:xfrm>
            <a:off x="5378979" y="1470263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sp>
        <p:nvSpPr>
          <p:cNvPr id="23" name="Object 11"/>
          <p:cNvSpPr txBox="1"/>
          <p:nvPr/>
        </p:nvSpPr>
        <p:spPr>
          <a:xfrm>
            <a:off x="219013" y="195341"/>
            <a:ext cx="5420976" cy="861774"/>
          </a:xfrm>
          <a:prstGeom prst="rect">
            <a:avLst/>
          </a:prstGeom>
          <a:noFill/>
          <a:effectLst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앨리스의 꿈속으로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25" name="그림 2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287" y="1952625"/>
            <a:ext cx="4487176" cy="509867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27" name="그룹 26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0" name="TextBox 29"/>
            <p:cNvSpPr txBox="1"/>
            <p:nvPr/>
          </p:nvSpPr>
          <p:spPr>
            <a:xfrm>
              <a:off x="700087" y="5215033"/>
              <a:ext cx="3810000" cy="129586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거울 길을 통과할 때 순서대로 천천히 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지나가요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거울은 눈으로만 보세요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471487" y="2198088"/>
              <a:ext cx="419735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오목거울과 볼록거울의 길을 천천히 걸어가며 앨리스의 꿈 속으로 함께 들어가볼까요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?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오목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볼록 거울에 비치는 모습을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여러 방향에서 관찰해 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1" name="그룹 40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8" name="해 4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2" name="그룹 41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5" name="직사각형 44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6" name="해 45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3" name="모서리가 둥근 직사각형 42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4" name="모서리가 둥근 직사각형 43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49" name="그림 4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AA827AB9-9A0E-943E-0365-DA82DBF03843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5" name="그룹 1005"/>
          <p:cNvGrpSpPr/>
          <p:nvPr/>
        </p:nvGrpSpPr>
        <p:grpSpPr>
          <a:xfrm>
            <a:off x="5395823" y="1502515"/>
            <a:ext cx="5074708" cy="5722162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23" name="Object 11"/>
          <p:cNvSpPr txBox="1"/>
          <p:nvPr/>
        </p:nvSpPr>
        <p:spPr>
          <a:xfrm>
            <a:off x="166687" y="252651"/>
            <a:ext cx="508499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슝슝</a:t>
            </a:r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 </a:t>
            </a:r>
            <a:r>
              <a:rPr lang="ko-KR" altLang="en-US" sz="5000" b="1" kern="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바람공</a:t>
            </a:r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 발사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17" name="그림 16"/>
          <p:cNvPicPr preferRelativeResize="0"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1226" y="1812840"/>
            <a:ext cx="4490553" cy="50976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6" name="그룹 35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7" name="TextBox 36"/>
            <p:cNvSpPr txBox="1"/>
            <p:nvPr/>
          </p:nvSpPr>
          <p:spPr>
            <a:xfrm>
              <a:off x="700087" y="5075099"/>
              <a:ext cx="3810000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투입구에 공을 너무 많이 넣으면 막혀서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기계가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고장날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공을 밟으면 미끄러질 수 있으니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조심해요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313699" y="2167932"/>
              <a:ext cx="4582776" cy="168969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슝슝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~!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바람의 힘으로 공을 골대에 넣어요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파란 고무로 감싸진 투입구 속으로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공을 한 개 씩 넣고 버튼을 누르면 공이 발사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</p:txBody>
        </p:sp>
        <p:grpSp>
          <p:nvGrpSpPr>
            <p:cNvPr id="39" name="그룹 38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5" name="직사각형 44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6" name="해 45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0" name="그룹 39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3" name="직사각형 42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4" name="해 43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1" name="모서리가 둥근 직사각형 40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2" name="모서리가 둥근 직사각형 41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48" name="그림 4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555AB06C-8F54-5BB9-FEE3-31E615B861A0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06690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5" name="그룹 1005"/>
          <p:cNvGrpSpPr/>
          <p:nvPr/>
        </p:nvGrpSpPr>
        <p:grpSpPr>
          <a:xfrm>
            <a:off x="5378979" y="1470263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pic>
        <p:nvPicPr>
          <p:cNvPr id="15" name="그림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  <p:sp>
        <p:nvSpPr>
          <p:cNvPr id="23" name="Object 11"/>
          <p:cNvSpPr txBox="1"/>
          <p:nvPr/>
        </p:nvSpPr>
        <p:spPr>
          <a:xfrm>
            <a:off x="308310" y="252651"/>
            <a:ext cx="5158603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찰랑찰랑 물놀이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286" y="1928627"/>
            <a:ext cx="4485600" cy="512267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8" name="그룹 37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9" name="TextBox 38"/>
            <p:cNvSpPr txBox="1"/>
            <p:nvPr/>
          </p:nvSpPr>
          <p:spPr>
            <a:xfrm>
              <a:off x="700087" y="5448895"/>
              <a:ext cx="38100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물놀이 옷을 입고 장화를 신고 놀이해요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미끄러지지 않도록 천천히 이동해요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308309" y="2221200"/>
              <a:ext cx="4588165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물놀이장의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펌프를 위 아래로 움직여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물레바퀴에 물이 떨어지는 과정을 관찰해요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낚시대와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뜰채로 낚시를 하고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,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물길을 만들어 배를 띄워 보며 다양한 물의 특성을 탐색할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1" name="그룹 40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8" name="해 4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2" name="그룹 41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5" name="직사각형 44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6" name="해 45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3" name="모서리가 둥근 직사각형 42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4" name="모서리가 둥근 직사각형 43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2" name="그림 1">
            <a:extLst>
              <a:ext uri="{FF2B5EF4-FFF2-40B4-BE49-F238E27FC236}">
                <a16:creationId xmlns:a16="http://schemas.microsoft.com/office/drawing/2014/main" id="{534F0CAB-28D0-0BB0-A34E-5867B1D70CA2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72933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5" name="그룹 1005"/>
          <p:cNvGrpSpPr/>
          <p:nvPr/>
        </p:nvGrpSpPr>
        <p:grpSpPr>
          <a:xfrm>
            <a:off x="5378979" y="1470263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sp>
        <p:nvSpPr>
          <p:cNvPr id="23" name="Object 11"/>
          <p:cNvSpPr txBox="1"/>
          <p:nvPr/>
        </p:nvSpPr>
        <p:spPr>
          <a:xfrm>
            <a:off x="242887" y="252651"/>
            <a:ext cx="5268576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물기둥 토네이도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515" y="1952625"/>
            <a:ext cx="4495572" cy="509760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9" name="그룹 38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0" name="TextBox 39"/>
            <p:cNvSpPr txBox="1"/>
            <p:nvPr/>
          </p:nvSpPr>
          <p:spPr>
            <a:xfrm>
              <a:off x="700087" y="5229225"/>
              <a:ext cx="38100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버튼을 한 번 누르고 물기둥 토네이도가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  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보일 때 까지 기다려 주세요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물기둥 통을 밀거나 두드리지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08309" y="2409825"/>
              <a:ext cx="4588165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물기둥의 버튼을 누르고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휘몰아치는 물기둥 토네이도의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자연 현상을 관찰해요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2" name="그룹 41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8" name="직사각형 4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9" name="해 48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3" name="그룹 42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6" name="직사각형 45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7" name="해 46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4" name="모서리가 둥근 직사각형 43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5" name="모서리가 둥근 직사각형 44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50" name="그림 4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64FEBD11-3244-A4BF-A9D4-A6D0FD52C2F1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1817251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5" name="그룹 1005"/>
          <p:cNvGrpSpPr/>
          <p:nvPr/>
        </p:nvGrpSpPr>
        <p:grpSpPr>
          <a:xfrm>
            <a:off x="5378979" y="1470263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23" name="Object 11"/>
          <p:cNvSpPr txBox="1"/>
          <p:nvPr/>
        </p:nvSpPr>
        <p:spPr>
          <a:xfrm>
            <a:off x="395287" y="279678"/>
            <a:ext cx="57150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에너지로드 </a:t>
            </a:r>
            <a:r>
              <a:rPr lang="ko-KR" altLang="en-US" sz="5000" b="1" kern="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바이크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26" name="그림 2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287" y="1800224"/>
            <a:ext cx="4496059" cy="525107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9" name="그룹 38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0" name="TextBox 39"/>
            <p:cNvSpPr txBox="1"/>
            <p:nvPr/>
          </p:nvSpPr>
          <p:spPr>
            <a:xfrm>
              <a:off x="700087" y="5381625"/>
              <a:ext cx="3810000" cy="8803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자전거를 타고 내릴 때는 조심해요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바른 자세로 자전거를 타요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308309" y="1992600"/>
              <a:ext cx="4588165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친구와 협동하여 에너지를 만들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!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자전거 페달을 밟으면 </a:t>
              </a: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에너지로드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경주가 시작됩니다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페달을 열심히 굴려서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화면에 나오는 자동차에 에너지를 전달해요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 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경주가 끝난 후 만들어진 에너지량을 확인해요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2" name="그룹 41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8" name="직사각형 47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9" name="해 48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3" name="그룹 42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6" name="직사각형 45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7" name="해 46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4" name="모서리가 둥근 직사각형 43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5" name="모서리가 둥근 직사각형 44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50" name="그림 49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EBE03817-0224-23F1-B8CA-6A47326F1C6A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1471629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5" name="그룹 1005"/>
          <p:cNvGrpSpPr/>
          <p:nvPr/>
        </p:nvGrpSpPr>
        <p:grpSpPr>
          <a:xfrm>
            <a:off x="5378979" y="1470263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sp>
        <p:nvSpPr>
          <p:cNvPr id="23" name="Object 11"/>
          <p:cNvSpPr txBox="1"/>
          <p:nvPr/>
        </p:nvSpPr>
        <p:spPr>
          <a:xfrm>
            <a:off x="395287" y="310563"/>
            <a:ext cx="5649576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카드병정 </a:t>
            </a:r>
            <a:r>
              <a:rPr lang="ko-KR" altLang="en-US" sz="5000" b="1" kern="0" dirty="0" err="1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핀스크린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76887" y="1736184"/>
            <a:ext cx="2773316" cy="2689007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그림 1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05487" y="4509778"/>
            <a:ext cx="2772000" cy="2615313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40" name="그룹 39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1" name="TextBox 40"/>
            <p:cNvSpPr txBox="1"/>
            <p:nvPr/>
          </p:nvSpPr>
          <p:spPr>
            <a:xfrm>
              <a:off x="700087" y="5381625"/>
              <a:ext cx="3810000" cy="87594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핀스크린에 얼굴을 대지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핀을 잡아당겨서 뽑지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08309" y="2179499"/>
              <a:ext cx="4588165" cy="1754326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 err="1">
                  <a:latin typeface="굴림" panose="020B0600000101010101" pitchFamily="50" charset="-127"/>
                  <a:ea typeface="굴림" panose="020B0600000101010101" pitchFamily="50" charset="-127"/>
                </a:rPr>
                <a:t>카드병정과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함께 몸이나 도구를 이용해서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핀 스크린에 다양한 모양을 찍을 수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내 몸으로 핀 스크린에 살짝 눌러보면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다양한 모양이 나타나요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3" name="그룹 42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9" name="직사각형 48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0" name="해 49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4" name="그룹 43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8" name="해 4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5" name="모서리가 둥근 직사각형 44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6" name="모서리가 둥근 직사각형 45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51" name="그림 5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B8F33554-8074-84C5-E15A-E0D94559D51E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15319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5" name="그룹 1005"/>
          <p:cNvGrpSpPr/>
          <p:nvPr/>
        </p:nvGrpSpPr>
        <p:grpSpPr>
          <a:xfrm>
            <a:off x="5424487" y="1470263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6" name="TextBox 5"/>
          <p:cNvSpPr txBox="1"/>
          <p:nvPr/>
        </p:nvSpPr>
        <p:spPr>
          <a:xfrm>
            <a:off x="7329487" y="3857625"/>
            <a:ext cx="1295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ko-KR" altLang="en-US" dirty="0"/>
              <a:t>사진</a:t>
            </a:r>
          </a:p>
        </p:txBody>
      </p:sp>
      <p:sp>
        <p:nvSpPr>
          <p:cNvPr id="23" name="Object 11"/>
          <p:cNvSpPr txBox="1"/>
          <p:nvPr/>
        </p:nvSpPr>
        <p:spPr>
          <a:xfrm>
            <a:off x="510132" y="292624"/>
            <a:ext cx="3733800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호스 전화기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17" name="그림 1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43" t="510" r="5673"/>
          <a:stretch/>
        </p:blipFill>
        <p:spPr>
          <a:xfrm>
            <a:off x="5566051" y="1916792"/>
            <a:ext cx="2209800" cy="5134504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9" name="그림 18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9" t="16053" r="15440" b="16781"/>
          <a:stretch/>
        </p:blipFill>
        <p:spPr>
          <a:xfrm rot="5400000">
            <a:off x="6637841" y="3311651"/>
            <a:ext cx="5134502" cy="2344790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40" name="그룹 39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41" name="TextBox 40"/>
            <p:cNvSpPr txBox="1"/>
            <p:nvPr/>
          </p:nvSpPr>
          <p:spPr>
            <a:xfrm>
              <a:off x="623887" y="5372695"/>
              <a:ext cx="4038600" cy="92333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호스 전화기에서 조금 떨어져 이야기 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너무 큰 소리로 말하면 잘 들리지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42" name="TextBox 41"/>
            <p:cNvSpPr txBox="1"/>
            <p:nvPr/>
          </p:nvSpPr>
          <p:spPr>
            <a:xfrm>
              <a:off x="308309" y="1992600"/>
              <a:ext cx="4588165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여보세요 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~ 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친구와 짝을 지어 호스 전화기 놀이를 해보아요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친구와 같은 색깔의 호스 전화기 앞에 서서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하고 싶은 이야기를 주고받아요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호스를 통해 친구의 목소리가 전달돼요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</p:txBody>
        </p:sp>
        <p:grpSp>
          <p:nvGrpSpPr>
            <p:cNvPr id="43" name="그룹 42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9" name="직사각형 48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50" name="해 49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4" name="그룹 43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7" name="직사각형 46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8" name="해 47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5" name="모서리가 둥근 직사각형 44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6" name="모서리가 둥근 직사각형 45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51" name="그림 50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6FEAF868-21C4-AE4C-B666-2BA754AF3395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7903936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005" name="그룹 1005"/>
          <p:cNvGrpSpPr/>
          <p:nvPr/>
        </p:nvGrpSpPr>
        <p:grpSpPr>
          <a:xfrm>
            <a:off x="5439833" y="1470263"/>
            <a:ext cx="5074708" cy="5784110"/>
            <a:chOff x="376808" y="1944323"/>
            <a:chExt cx="5040201" cy="4816619"/>
          </a:xfrm>
        </p:grpSpPr>
        <p:pic>
          <p:nvPicPr>
            <p:cNvPr id="16" name="Object 15"/>
            <p:cNvPicPr>
              <a:picLocks noChangeAspect="1"/>
            </p:cNvPicPr>
            <p:nvPr/>
          </p:nvPicPr>
          <p:blipFill>
            <a:blip r:embed="rId2" cstate="print">
              <a:duotone>
                <a:prstClr val="black"/>
                <a:schemeClr val="accent3">
                  <a:tint val="45000"/>
                  <a:satMod val="400000"/>
                </a:schemeClr>
              </a:duotone>
            </a:blip>
            <a:stretch>
              <a:fillRect/>
            </a:stretch>
          </p:blipFill>
          <p:spPr>
            <a:xfrm>
              <a:off x="376808" y="1944323"/>
              <a:ext cx="5040201" cy="4816619"/>
            </a:xfrm>
            <a:prstGeom prst="rect">
              <a:avLst/>
            </a:prstGeom>
          </p:spPr>
        </p:pic>
      </p:grpSp>
      <p:sp>
        <p:nvSpPr>
          <p:cNvPr id="23" name="Object 11"/>
          <p:cNvSpPr txBox="1"/>
          <p:nvPr/>
        </p:nvSpPr>
        <p:spPr>
          <a:xfrm>
            <a:off x="471487" y="276225"/>
            <a:ext cx="3450763" cy="86177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ko-KR" altLang="en-US" sz="5000" b="1" kern="0" dirty="0">
                <a:solidFill>
                  <a:srgbClr val="71E448"/>
                </a:solidFill>
                <a:latin typeface="굴림" panose="020B0600000101010101" pitchFamily="50" charset="-127"/>
                <a:ea typeface="굴림" panose="020B0600000101010101" pitchFamily="50" charset="-127"/>
                <a:cs typeface="Yanolja Yache B" pitchFamily="34" charset="0"/>
              </a:rPr>
              <a:t>핸드보일러</a:t>
            </a:r>
            <a:endParaRPr lang="en-US" sz="5000" b="1" dirty="0">
              <a:solidFill>
                <a:srgbClr val="71E448"/>
              </a:solidFill>
              <a:latin typeface="굴림" panose="020B0600000101010101" pitchFamily="50" charset="-127"/>
              <a:ea typeface="굴림" panose="020B0600000101010101" pitchFamily="50" charset="-127"/>
            </a:endParaRPr>
          </a:p>
        </p:txBody>
      </p:sp>
      <p:pic>
        <p:nvPicPr>
          <p:cNvPr id="18" name="그림 1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29287" y="1800224"/>
            <a:ext cx="4512349" cy="5251071"/>
          </a:xfrm>
          <a:prstGeom prst="snip2Diag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88900" algn="tl" rotWithShape="0">
              <a:srgbClr val="000000">
                <a:alpha val="4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grpSp>
        <p:nvGrpSpPr>
          <p:cNvPr id="30" name="그룹 29"/>
          <p:cNvGrpSpPr/>
          <p:nvPr/>
        </p:nvGrpSpPr>
        <p:grpSpPr>
          <a:xfrm>
            <a:off x="90487" y="1502515"/>
            <a:ext cx="5346700" cy="5477981"/>
            <a:chOff x="90487" y="1502515"/>
            <a:chExt cx="5346700" cy="5477981"/>
          </a:xfrm>
        </p:grpSpPr>
        <p:sp>
          <p:nvSpPr>
            <p:cNvPr id="31" name="TextBox 30"/>
            <p:cNvSpPr txBox="1"/>
            <p:nvPr/>
          </p:nvSpPr>
          <p:spPr>
            <a:xfrm>
              <a:off x="623887" y="5153025"/>
              <a:ext cx="4038600" cy="1338828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1.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핸드 보일러를 너무 세게 잡지 않아요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2.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핸드 보일러를 소중히 다뤄요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>
                <a:lnSpc>
                  <a:spcPct val="150000"/>
                </a:lnSpc>
              </a:pP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3. 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의자에 앉아서 체험해요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endParaRPr lang="ko-KR" altLang="en-US" dirty="0"/>
            </a:p>
          </p:txBody>
        </p:sp>
        <p:sp>
          <p:nvSpPr>
            <p:cNvPr id="32" name="TextBox 31"/>
            <p:cNvSpPr txBox="1"/>
            <p:nvPr/>
          </p:nvSpPr>
          <p:spPr>
            <a:xfrm>
              <a:off x="308309" y="1992600"/>
              <a:ext cx="4588165" cy="216982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호기심 마을에선 손으로 물을 끓여 볼 수도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손바닥을 마주 대고 비벼서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따뜻하게 열을 발생시킨 후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핸드 보일러 아랫부분에 손을 대고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</a:p>
            <a:p>
              <a:pPr algn="ctr">
                <a:lnSpc>
                  <a:spcPct val="150000"/>
                </a:lnSpc>
              </a:pP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물이 위로 올라가서 끓을 때까지 손을 대고 있어요</a:t>
              </a:r>
              <a:r>
                <a:rPr lang="en-US" altLang="ko-KR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.</a:t>
              </a:r>
              <a:r>
                <a:rPr lang="ko-KR" altLang="en-US" b="1" kern="0" spc="-200" dirty="0">
                  <a:latin typeface="굴림" panose="020B0600000101010101" pitchFamily="50" charset="-127"/>
                  <a:ea typeface="굴림" panose="020B0600000101010101" pitchFamily="50" charset="-127"/>
                </a:rPr>
                <a:t> </a:t>
              </a:r>
              <a:endParaRPr lang="en-US" altLang="ko-KR" b="1" kern="0" spc="-200" dirty="0"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grpSp>
          <p:nvGrpSpPr>
            <p:cNvPr id="40" name="그룹 39"/>
            <p:cNvGrpSpPr/>
            <p:nvPr/>
          </p:nvGrpSpPr>
          <p:grpSpPr>
            <a:xfrm>
              <a:off x="90487" y="1508930"/>
              <a:ext cx="5346700" cy="646331"/>
              <a:chOff x="-68263" y="1507573"/>
              <a:chExt cx="5346700" cy="646331"/>
            </a:xfrm>
          </p:grpSpPr>
          <p:sp>
            <p:nvSpPr>
              <p:cNvPr id="46" name="직사각형 45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이용방법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7" name="해 46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grpSp>
          <p:nvGrpSpPr>
            <p:cNvPr id="41" name="그룹 40"/>
            <p:cNvGrpSpPr/>
            <p:nvPr/>
          </p:nvGrpSpPr>
          <p:grpSpPr>
            <a:xfrm>
              <a:off x="90487" y="4363272"/>
              <a:ext cx="5346700" cy="646331"/>
              <a:chOff x="-68263" y="1507573"/>
              <a:chExt cx="5346700" cy="646331"/>
            </a:xfrm>
          </p:grpSpPr>
          <p:sp>
            <p:nvSpPr>
              <p:cNvPr id="44" name="직사각형 43"/>
              <p:cNvSpPr/>
              <p:nvPr/>
            </p:nvSpPr>
            <p:spPr>
              <a:xfrm>
                <a:off x="-68263" y="1507573"/>
                <a:ext cx="5346700" cy="646331"/>
              </a:xfrm>
              <a:prstGeom prst="rect">
                <a:avLst/>
              </a:prstGeom>
            </p:spPr>
            <p:txBody>
              <a:bodyPr>
                <a:spAutoFit/>
              </a:bodyPr>
              <a:lstStyle/>
              <a:p>
                <a:pPr algn="ctr"/>
                <a:r>
                  <a:rPr lang="ko-KR" altLang="en-US" sz="3600" b="1" kern="0" spc="-200" dirty="0" err="1">
                    <a:ln>
                      <a:solidFill>
                        <a:srgbClr val="FCB221"/>
                      </a:solidFill>
                    </a:ln>
                    <a:solidFill>
                      <a:srgbClr val="FCB221"/>
                    </a:solidFill>
                    <a:latin typeface="굴림" panose="020B0600000101010101" pitchFamily="50" charset="-127"/>
                    <a:ea typeface="굴림" panose="020B0600000101010101" pitchFamily="50" charset="-127"/>
                  </a:rPr>
                  <a:t>놀이약속</a:t>
                </a:r>
                <a:endParaRPr lang="en-US" altLang="ko-KR" sz="3600" b="1" kern="0" spc="-200" dirty="0">
                  <a:ln>
                    <a:solidFill>
                      <a:srgbClr val="FCB221"/>
                    </a:solidFill>
                  </a:ln>
                  <a:solidFill>
                    <a:srgbClr val="FCB221"/>
                  </a:solidFill>
                  <a:latin typeface="굴림" panose="020B0600000101010101" pitchFamily="50" charset="-127"/>
                  <a:ea typeface="굴림" panose="020B0600000101010101" pitchFamily="50" charset="-127"/>
                </a:endParaRPr>
              </a:p>
            </p:txBody>
          </p:sp>
          <p:sp>
            <p:nvSpPr>
              <p:cNvPr id="45" name="해 44"/>
              <p:cNvSpPr/>
              <p:nvPr/>
            </p:nvSpPr>
            <p:spPr>
              <a:xfrm>
                <a:off x="1157287" y="1594400"/>
                <a:ext cx="609600" cy="521163"/>
              </a:xfrm>
              <a:prstGeom prst="sun">
                <a:avLst/>
              </a:prstGeom>
              <a:ln>
                <a:noFill/>
              </a:ln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ko-KR" altLang="en-US"/>
              </a:p>
            </p:txBody>
          </p:sp>
        </p:grpSp>
        <p:sp>
          <p:nvSpPr>
            <p:cNvPr id="42" name="모서리가 둥근 직사각형 41"/>
            <p:cNvSpPr/>
            <p:nvPr/>
          </p:nvSpPr>
          <p:spPr>
            <a:xfrm>
              <a:off x="313699" y="1502515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  <p:sp>
          <p:nvSpPr>
            <p:cNvPr id="43" name="모서리가 둥근 직사각형 42"/>
            <p:cNvSpPr/>
            <p:nvPr/>
          </p:nvSpPr>
          <p:spPr>
            <a:xfrm>
              <a:off x="313699" y="4325169"/>
              <a:ext cx="4582776" cy="2655327"/>
            </a:xfrm>
            <a:prstGeom prst="roundRect">
              <a:avLst/>
            </a:prstGeom>
            <a:noFill/>
            <a:ln w="38100">
              <a:solidFill>
                <a:srgbClr val="2EA71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 altLang="ko-KR" b="1" dirty="0">
                <a:solidFill>
                  <a:schemeClr val="tx1"/>
                </a:solidFill>
                <a:latin typeface="굴림" panose="020B0600000101010101" pitchFamily="50" charset="-127"/>
                <a:ea typeface="굴림" panose="020B0600000101010101" pitchFamily="50" charset="-127"/>
              </a:endParaRPr>
            </a:p>
          </p:txBody>
        </p:sp>
      </p:grpSp>
      <p:pic>
        <p:nvPicPr>
          <p:cNvPr id="48" name="그림 4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99144" y="72235"/>
            <a:ext cx="2639554" cy="1753748"/>
          </a:xfrm>
          <a:prstGeom prst="rect">
            <a:avLst/>
          </a:prstGeom>
        </p:spPr>
      </p:pic>
      <p:pic>
        <p:nvPicPr>
          <p:cNvPr id="2" name="그림 1">
            <a:extLst>
              <a:ext uri="{FF2B5EF4-FFF2-40B4-BE49-F238E27FC236}">
                <a16:creationId xmlns:a16="http://schemas.microsoft.com/office/drawing/2014/main" id="{E65274F1-BD58-4AE0-67E0-B947EE7BB27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500061" y="7076609"/>
            <a:ext cx="3400426" cy="420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135648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MS P????"/>
        <a:font script="Hang" typeface="?? ??"/>
        <a:font script="Hans" typeface="??"/>
        <a:font script="Hant" typeface="????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1076</TotalTime>
  <Words>555</Words>
  <Application>Microsoft Office PowerPoint</Application>
  <PresentationFormat>사용자 지정</PresentationFormat>
  <Paragraphs>123</Paragraphs>
  <Slides>15</Slides>
  <Notes>0</Notes>
  <HiddenSlides>0</HiddenSlides>
  <MMClips>0</MMClips>
  <ScaleCrop>false</ScaleCrop>
  <HeadingPairs>
    <vt:vector size="6" baseType="variant">
      <vt:variant>
        <vt:lpstr>사용한 글꼴</vt:lpstr>
      </vt:variant>
      <vt:variant>
        <vt:i4>3</vt:i4>
      </vt:variant>
      <vt:variant>
        <vt:lpstr>테마</vt:lpstr>
      </vt:variant>
      <vt:variant>
        <vt:i4>1</vt:i4>
      </vt:variant>
      <vt:variant>
        <vt:lpstr>슬라이드 제목</vt:lpstr>
      </vt:variant>
      <vt:variant>
        <vt:i4>15</vt:i4>
      </vt:variant>
    </vt:vector>
  </HeadingPairs>
  <TitlesOfParts>
    <vt:vector size="19" baseType="lpstr">
      <vt:lpstr>굴림</vt:lpstr>
      <vt:lpstr>Arial</vt:lpstr>
      <vt:lpstr>Calibri</vt:lpstr>
      <vt:lpstr>Office Theme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  <vt:lpstr>PowerPoint 프레젠테이션</vt:lpstr>
    </vt:vector>
  </TitlesOfParts>
  <Company>officegen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프레젠테이션</dc:title>
  <dc:creator>officegen</dc:creator>
  <cp:lastModifiedBy>User</cp:lastModifiedBy>
  <cp:revision>84</cp:revision>
  <dcterms:created xsi:type="dcterms:W3CDTF">2023-03-08T09:46:58Z</dcterms:created>
  <dcterms:modified xsi:type="dcterms:W3CDTF">2026-05-12T23:39:12Z</dcterms:modified>
</cp:coreProperties>
</file>