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83" r:id="rId7"/>
    <p:sldId id="284" r:id="rId8"/>
    <p:sldId id="261" r:id="rId9"/>
  </p:sldIdLst>
  <p:sldSz cx="10696575" cy="7562850"/>
  <p:notesSz cx="7562850" cy="10696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221"/>
    <a:srgbClr val="2EA711"/>
    <a:srgbClr val="E0FFA5"/>
    <a:srgbClr val="53B960"/>
    <a:srgbClr val="71E448"/>
    <a:srgbClr val="0CF449"/>
    <a:srgbClr val="6DC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>
      <p:cViewPr varScale="1">
        <p:scale>
          <a:sx n="102" d="100"/>
          <a:sy n="102" d="100"/>
        </p:scale>
        <p:origin x="1140" y="120"/>
      </p:cViewPr>
      <p:guideLst>
        <p:guide orient="horz" pos="2160"/>
        <p:guide pos="288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71499" y="2135596"/>
            <a:ext cx="9220199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600" b="1" kern="0" spc="-400" dirty="0"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  </a:t>
            </a:r>
            <a:r>
              <a:rPr lang="ko-KR" altLang="en-US" sz="6600" b="1" kern="0" spc="-400" dirty="0"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음악</a:t>
            </a:r>
            <a:r>
              <a:rPr lang="en-US" sz="6600" b="1" kern="0" spc="-400" dirty="0" err="1"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마을</a:t>
            </a:r>
            <a:r>
              <a:rPr lang="en-US" sz="6600" b="1" kern="0" spc="-400" dirty="0"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 </a:t>
            </a:r>
            <a:r>
              <a:rPr lang="en-US" sz="6600" b="1" kern="0" spc="-400" dirty="0" err="1">
                <a:solidFill>
                  <a:srgbClr val="2EA711"/>
                </a:solidFill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사전안전교육</a:t>
            </a:r>
            <a:endParaRPr lang="en-US" sz="6600" b="1" dirty="0">
              <a:solidFill>
                <a:srgbClr val="2EA711"/>
              </a:solidFill>
              <a:latin typeface="굴림" panose="020B0600000101010101" pitchFamily="50" charset="-127"/>
              <a:ea typeface="굴림" panose="020B0600000101010101" pitchFamily="50" charset="-127"/>
              <a:cs typeface="함초롬돋움" panose="020B0604000101010101" pitchFamily="50" charset="-127"/>
            </a:endParaRPr>
          </a:p>
        </p:txBody>
      </p:sp>
      <p:grpSp>
        <p:nvGrpSpPr>
          <p:cNvPr id="1007" name="그룹 1007"/>
          <p:cNvGrpSpPr/>
          <p:nvPr/>
        </p:nvGrpSpPr>
        <p:grpSpPr>
          <a:xfrm>
            <a:off x="0" y="5838825"/>
            <a:ext cx="10696574" cy="1724025"/>
            <a:chOff x="-119468" y="5648675"/>
            <a:chExt cx="10814706" cy="2130613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0CF44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9468" y="5648675"/>
              <a:ext cx="10814706" cy="2130613"/>
            </a:xfrm>
            <a:prstGeom prst="rect">
              <a:avLst/>
            </a:prstGeom>
          </p:spPr>
        </p:pic>
      </p:grpSp>
      <p:sp>
        <p:nvSpPr>
          <p:cNvPr id="22" name="해 21"/>
          <p:cNvSpPr/>
          <p:nvPr/>
        </p:nvSpPr>
        <p:spPr>
          <a:xfrm rot="1626692">
            <a:off x="-791249" y="-925565"/>
            <a:ext cx="2617310" cy="2667787"/>
          </a:xfrm>
          <a:prstGeom prst="sun">
            <a:avLst/>
          </a:prstGeom>
          <a:solidFill>
            <a:srgbClr val="FCB221"/>
          </a:solidFill>
          <a:ln>
            <a:solidFill>
              <a:srgbClr val="FCB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구름 1"/>
          <p:cNvSpPr/>
          <p:nvPr/>
        </p:nvSpPr>
        <p:spPr>
          <a:xfrm rot="419783">
            <a:off x="1968505" y="487636"/>
            <a:ext cx="1738313" cy="9144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구름 12"/>
          <p:cNvSpPr/>
          <p:nvPr/>
        </p:nvSpPr>
        <p:spPr>
          <a:xfrm rot="419783">
            <a:off x="9835176" y="1509712"/>
            <a:ext cx="1319755" cy="79456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구름 13"/>
          <p:cNvSpPr/>
          <p:nvPr/>
        </p:nvSpPr>
        <p:spPr>
          <a:xfrm rot="419783">
            <a:off x="-529360" y="4326988"/>
            <a:ext cx="1509946" cy="96627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구름 15"/>
          <p:cNvSpPr/>
          <p:nvPr/>
        </p:nvSpPr>
        <p:spPr>
          <a:xfrm rot="419783">
            <a:off x="3612278" y="-408403"/>
            <a:ext cx="1509946" cy="96627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00" y="3407703"/>
            <a:ext cx="6088187" cy="372652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1A02ED0-EF53-8735-DCC7-DB165DB92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7285" y="156704"/>
            <a:ext cx="4802069" cy="6400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319087" y="158835"/>
            <a:ext cx="7391400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6600" b="1" dirty="0">
                <a:solidFill>
                  <a:srgbClr val="71E448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난타 </a:t>
            </a:r>
            <a:r>
              <a:rPr lang="ko-KR" altLang="en-US" sz="6600" b="1" dirty="0" err="1">
                <a:solidFill>
                  <a:srgbClr val="71E448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합주방</a:t>
            </a:r>
            <a:endParaRPr lang="en-US" sz="6600" b="1" dirty="0">
              <a:solidFill>
                <a:srgbClr val="71E448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1005" name="그룹 1005"/>
          <p:cNvGrpSpPr/>
          <p:nvPr/>
        </p:nvGrpSpPr>
        <p:grpSpPr>
          <a:xfrm>
            <a:off x="5191603" y="1800225"/>
            <a:ext cx="5253073" cy="5110215"/>
            <a:chOff x="307418" y="2236338"/>
            <a:chExt cx="5040201" cy="4551461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07418" y="2236338"/>
              <a:ext cx="5040201" cy="455146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329487" y="385762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사진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14" y="2028825"/>
            <a:ext cx="4939010" cy="4724400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94" y="114300"/>
            <a:ext cx="2941109" cy="1800225"/>
          </a:xfrm>
          <a:prstGeom prst="rect">
            <a:avLst/>
          </a:prstGeom>
        </p:spPr>
      </p:pic>
      <p:grpSp>
        <p:nvGrpSpPr>
          <p:cNvPr id="31" name="그룹 30"/>
          <p:cNvGrpSpPr/>
          <p:nvPr/>
        </p:nvGrpSpPr>
        <p:grpSpPr>
          <a:xfrm>
            <a:off x="90487" y="1502515"/>
            <a:ext cx="5346700" cy="5744135"/>
            <a:chOff x="90487" y="1502515"/>
            <a:chExt cx="5346700" cy="5744135"/>
          </a:xfrm>
        </p:grpSpPr>
        <p:sp>
          <p:nvSpPr>
            <p:cNvPr id="32" name="TextBox 31"/>
            <p:cNvSpPr txBox="1"/>
            <p:nvPr/>
          </p:nvSpPr>
          <p:spPr>
            <a:xfrm>
              <a:off x="700087" y="5076825"/>
              <a:ext cx="3810000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1.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친구가 드럼을 연주할 때는 발자국 </a:t>
              </a:r>
              <a:endPara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   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자리에서 기다려요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2.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친구와 악기로 장난치지 않아요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3.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악기를 소중하게 다뤄요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ko-KR" alt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1487" y="2198088"/>
              <a:ext cx="41973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드럼과 기타를 이용하여</a:t>
              </a:r>
              <a:endPara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친구들과 함께 신나는 합주를 해요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화면 속 악기를 연주하는 친구를 보고</a:t>
              </a:r>
              <a:endPara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음악에 맞춰 같이 연주해 보세요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90487" y="1508930"/>
              <a:ext cx="5346700" cy="646331"/>
              <a:chOff x="-68263" y="1507573"/>
              <a:chExt cx="5346700" cy="646331"/>
            </a:xfrm>
          </p:grpSpPr>
          <p:sp>
            <p:nvSpPr>
              <p:cNvPr id="42" name="직사각형 41"/>
              <p:cNvSpPr/>
              <p:nvPr/>
            </p:nvSpPr>
            <p:spPr>
              <a:xfrm>
                <a:off x="-68263" y="1507573"/>
                <a:ext cx="53467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ko-KR" altLang="en-US" sz="3600" b="1" kern="0" spc="-200" dirty="0">
                    <a:ln>
                      <a:solidFill>
                        <a:srgbClr val="FCB221"/>
                      </a:solidFill>
                    </a:ln>
                    <a:solidFill>
                      <a:srgbClr val="FCB22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이용방법</a:t>
                </a:r>
                <a:endParaRPr lang="en-US" altLang="ko-KR" sz="3600" b="1" kern="0" spc="-200" dirty="0">
                  <a:ln>
                    <a:solidFill>
                      <a:srgbClr val="FCB221"/>
                    </a:solidFill>
                  </a:ln>
                  <a:solidFill>
                    <a:srgbClr val="FCB22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43" name="해 42"/>
              <p:cNvSpPr/>
              <p:nvPr/>
            </p:nvSpPr>
            <p:spPr>
              <a:xfrm>
                <a:off x="1157287" y="1594400"/>
                <a:ext cx="609600" cy="521163"/>
              </a:xfrm>
              <a:prstGeom prst="sun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7" name="그룹 36"/>
            <p:cNvGrpSpPr/>
            <p:nvPr/>
          </p:nvGrpSpPr>
          <p:grpSpPr>
            <a:xfrm>
              <a:off x="90487" y="4363272"/>
              <a:ext cx="5346700" cy="646331"/>
              <a:chOff x="-68263" y="1507573"/>
              <a:chExt cx="5346700" cy="646331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-68263" y="1507573"/>
                <a:ext cx="53467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ko-KR" altLang="en-US" sz="3600" b="1" kern="0" spc="-200" dirty="0" err="1">
                    <a:ln>
                      <a:solidFill>
                        <a:srgbClr val="FCB221"/>
                      </a:solidFill>
                    </a:ln>
                    <a:solidFill>
                      <a:srgbClr val="FCB22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놀이약속</a:t>
                </a:r>
                <a:endParaRPr lang="en-US" altLang="ko-KR" sz="3600" b="1" kern="0" spc="-200" dirty="0">
                  <a:ln>
                    <a:solidFill>
                      <a:srgbClr val="FCB221"/>
                    </a:solidFill>
                  </a:ln>
                  <a:solidFill>
                    <a:srgbClr val="FCB22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41" name="해 40"/>
              <p:cNvSpPr/>
              <p:nvPr/>
            </p:nvSpPr>
            <p:spPr>
              <a:xfrm>
                <a:off x="1157287" y="1594400"/>
                <a:ext cx="609600" cy="521163"/>
              </a:xfrm>
              <a:prstGeom prst="sun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8" name="모서리가 둥근 직사각형 37"/>
            <p:cNvSpPr/>
            <p:nvPr/>
          </p:nvSpPr>
          <p:spPr>
            <a:xfrm>
              <a:off x="313699" y="1502515"/>
              <a:ext cx="4582776" cy="2655327"/>
            </a:xfrm>
            <a:prstGeom prst="roundRect">
              <a:avLst/>
            </a:prstGeom>
            <a:noFill/>
            <a:ln w="38100">
              <a:solidFill>
                <a:srgbClr val="2EA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b="1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313699" y="4325169"/>
              <a:ext cx="4582776" cy="2655327"/>
            </a:xfrm>
            <a:prstGeom prst="roundRect">
              <a:avLst/>
            </a:prstGeom>
            <a:noFill/>
            <a:ln w="38100">
              <a:solidFill>
                <a:srgbClr val="2EA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b="1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FFFED78F-F1DA-B752-8747-94EDD037A7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61" y="7076609"/>
            <a:ext cx="3400426" cy="42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96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242887" y="158068"/>
            <a:ext cx="7391400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6600" b="1" dirty="0">
                <a:solidFill>
                  <a:srgbClr val="71E448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기차 노래방</a:t>
            </a:r>
            <a:endParaRPr lang="en-US" sz="6600" b="1" dirty="0">
              <a:solidFill>
                <a:srgbClr val="71E448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1005" name="그룹 1005"/>
          <p:cNvGrpSpPr/>
          <p:nvPr/>
        </p:nvGrpSpPr>
        <p:grpSpPr>
          <a:xfrm>
            <a:off x="5191603" y="1800225"/>
            <a:ext cx="5253073" cy="5110215"/>
            <a:chOff x="307418" y="1971180"/>
            <a:chExt cx="5040201" cy="4816619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07418" y="1971180"/>
              <a:ext cx="5040201" cy="481661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329487" y="385762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사진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b="3138"/>
          <a:stretch/>
        </p:blipFill>
        <p:spPr>
          <a:xfrm>
            <a:off x="5409202" y="2105025"/>
            <a:ext cx="4854044" cy="4495800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80" y="152400"/>
            <a:ext cx="2941109" cy="1800225"/>
          </a:xfrm>
          <a:prstGeom prst="rect">
            <a:avLst/>
          </a:prstGeom>
        </p:spPr>
      </p:pic>
      <p:grpSp>
        <p:nvGrpSpPr>
          <p:cNvPr id="31" name="그룹 30"/>
          <p:cNvGrpSpPr/>
          <p:nvPr/>
        </p:nvGrpSpPr>
        <p:grpSpPr>
          <a:xfrm>
            <a:off x="90487" y="1502515"/>
            <a:ext cx="5346700" cy="5477981"/>
            <a:chOff x="90487" y="1502515"/>
            <a:chExt cx="5346700" cy="5477981"/>
          </a:xfrm>
        </p:grpSpPr>
        <p:sp>
          <p:nvSpPr>
            <p:cNvPr id="32" name="TextBox 31"/>
            <p:cNvSpPr txBox="1"/>
            <p:nvPr/>
          </p:nvSpPr>
          <p:spPr>
            <a:xfrm>
              <a:off x="700087" y="5229225"/>
              <a:ext cx="381000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1.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친구와 마이크로 장난하지 않아요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2.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사용한 소품과 마이크는 제자리에 </a:t>
              </a:r>
              <a:endPara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   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정리해요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1487" y="2181225"/>
              <a:ext cx="41973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b="1" kern="0" spc="-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칙칙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 폭폭 기차 노래방에서 </a:t>
              </a:r>
              <a:endPara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멋진 가수가 되어보아요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노래방 기기를 이용하여</a:t>
              </a:r>
              <a:endPara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내가 부르고 싶은 노래를 선택해서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불러요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90487" y="1508930"/>
              <a:ext cx="5346700" cy="646331"/>
              <a:chOff x="-68263" y="1507573"/>
              <a:chExt cx="5346700" cy="646331"/>
            </a:xfrm>
          </p:grpSpPr>
          <p:sp>
            <p:nvSpPr>
              <p:cNvPr id="42" name="직사각형 41"/>
              <p:cNvSpPr/>
              <p:nvPr/>
            </p:nvSpPr>
            <p:spPr>
              <a:xfrm>
                <a:off x="-68263" y="1507573"/>
                <a:ext cx="53467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ko-KR" altLang="en-US" sz="3600" b="1" kern="0" spc="-200" dirty="0">
                    <a:ln>
                      <a:solidFill>
                        <a:srgbClr val="FCB221"/>
                      </a:solidFill>
                    </a:ln>
                    <a:solidFill>
                      <a:srgbClr val="FCB22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이용방법</a:t>
                </a:r>
                <a:endParaRPr lang="en-US" altLang="ko-KR" sz="3600" b="1" kern="0" spc="-200" dirty="0">
                  <a:ln>
                    <a:solidFill>
                      <a:srgbClr val="FCB221"/>
                    </a:solidFill>
                  </a:ln>
                  <a:solidFill>
                    <a:srgbClr val="FCB22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43" name="해 42"/>
              <p:cNvSpPr/>
              <p:nvPr/>
            </p:nvSpPr>
            <p:spPr>
              <a:xfrm>
                <a:off x="1157287" y="1594400"/>
                <a:ext cx="609600" cy="521163"/>
              </a:xfrm>
              <a:prstGeom prst="sun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7" name="그룹 36"/>
            <p:cNvGrpSpPr/>
            <p:nvPr/>
          </p:nvGrpSpPr>
          <p:grpSpPr>
            <a:xfrm>
              <a:off x="90487" y="4363272"/>
              <a:ext cx="5346700" cy="646331"/>
              <a:chOff x="-68263" y="1507573"/>
              <a:chExt cx="5346700" cy="646331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-68263" y="1507573"/>
                <a:ext cx="53467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ko-KR" altLang="en-US" sz="3600" b="1" kern="0" spc="-200" dirty="0" err="1">
                    <a:ln>
                      <a:solidFill>
                        <a:srgbClr val="FCB221"/>
                      </a:solidFill>
                    </a:ln>
                    <a:solidFill>
                      <a:srgbClr val="FCB22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놀이약속</a:t>
                </a:r>
                <a:endParaRPr lang="en-US" altLang="ko-KR" sz="3600" b="1" kern="0" spc="-200" dirty="0">
                  <a:ln>
                    <a:solidFill>
                      <a:srgbClr val="FCB221"/>
                    </a:solidFill>
                  </a:ln>
                  <a:solidFill>
                    <a:srgbClr val="FCB22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41" name="해 40"/>
              <p:cNvSpPr/>
              <p:nvPr/>
            </p:nvSpPr>
            <p:spPr>
              <a:xfrm>
                <a:off x="1157287" y="1594400"/>
                <a:ext cx="609600" cy="521163"/>
              </a:xfrm>
              <a:prstGeom prst="sun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8" name="모서리가 둥근 직사각형 37"/>
            <p:cNvSpPr/>
            <p:nvPr/>
          </p:nvSpPr>
          <p:spPr>
            <a:xfrm>
              <a:off x="313699" y="1502515"/>
              <a:ext cx="4582776" cy="2655327"/>
            </a:xfrm>
            <a:prstGeom prst="roundRect">
              <a:avLst/>
            </a:prstGeom>
            <a:noFill/>
            <a:ln w="38100">
              <a:solidFill>
                <a:srgbClr val="2EA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b="1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313699" y="4325169"/>
              <a:ext cx="4582776" cy="2655327"/>
            </a:xfrm>
            <a:prstGeom prst="roundRect">
              <a:avLst/>
            </a:prstGeom>
            <a:noFill/>
            <a:ln w="38100">
              <a:solidFill>
                <a:srgbClr val="2EA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b="1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9C86AF2-646C-E9E8-FB54-2513D6FF02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61" y="7076609"/>
            <a:ext cx="3400426" cy="42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1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242887" y="158068"/>
            <a:ext cx="7391400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6600" b="1" dirty="0">
                <a:solidFill>
                  <a:srgbClr val="71E448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세계 </a:t>
            </a:r>
            <a:r>
              <a:rPr lang="ko-KR" altLang="en-US" sz="6600" b="1" dirty="0" err="1">
                <a:solidFill>
                  <a:srgbClr val="71E448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축제방</a:t>
            </a:r>
            <a:endParaRPr lang="en-US" sz="6600" b="1" dirty="0">
              <a:solidFill>
                <a:srgbClr val="71E448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1005" name="그룹 1005"/>
          <p:cNvGrpSpPr/>
          <p:nvPr/>
        </p:nvGrpSpPr>
        <p:grpSpPr>
          <a:xfrm>
            <a:off x="5191603" y="1800225"/>
            <a:ext cx="5253073" cy="5110215"/>
            <a:chOff x="307418" y="1971180"/>
            <a:chExt cx="5040201" cy="4816619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07418" y="1971180"/>
              <a:ext cx="5040201" cy="481661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329487" y="385762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사진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55" y="2028825"/>
            <a:ext cx="4870214" cy="472440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7" y="0"/>
            <a:ext cx="2941109" cy="1800225"/>
          </a:xfrm>
          <a:prstGeom prst="rect">
            <a:avLst/>
          </a:prstGeom>
        </p:spPr>
      </p:pic>
      <p:grpSp>
        <p:nvGrpSpPr>
          <p:cNvPr id="30" name="그룹 29"/>
          <p:cNvGrpSpPr/>
          <p:nvPr/>
        </p:nvGrpSpPr>
        <p:grpSpPr>
          <a:xfrm>
            <a:off x="90487" y="1502515"/>
            <a:ext cx="5346700" cy="5477981"/>
            <a:chOff x="90487" y="1502515"/>
            <a:chExt cx="5346700" cy="5477981"/>
          </a:xfrm>
        </p:grpSpPr>
        <p:sp>
          <p:nvSpPr>
            <p:cNvPr id="31" name="TextBox 30"/>
            <p:cNvSpPr txBox="1"/>
            <p:nvPr/>
          </p:nvSpPr>
          <p:spPr>
            <a:xfrm>
              <a:off x="700087" y="5381625"/>
              <a:ext cx="381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1.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의상을 입고 천천히 </a:t>
              </a:r>
              <a:r>
                <a:rPr lang="ko-KR" altLang="en-US" b="1" kern="0" spc="-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걸어다녀요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2.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의상과 소품은 제자리에 정돈해요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1487" y="2181225"/>
              <a:ext cx="41973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세계 여러 나라에서 축제가 열렸어요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!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세계 여러 나라 전통 의상을 입고</a:t>
              </a:r>
              <a:endPara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화면 속 세계 여러 나라 춤 영상을 보며 </a:t>
              </a:r>
              <a:endPara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신나게 춤을 춰요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90487" y="1508930"/>
              <a:ext cx="5346700" cy="646331"/>
              <a:chOff x="-68263" y="1507573"/>
              <a:chExt cx="5346700" cy="646331"/>
            </a:xfrm>
          </p:grpSpPr>
          <p:sp>
            <p:nvSpPr>
              <p:cNvPr id="41" name="직사각형 40"/>
              <p:cNvSpPr/>
              <p:nvPr/>
            </p:nvSpPr>
            <p:spPr>
              <a:xfrm>
                <a:off x="-68263" y="1507573"/>
                <a:ext cx="53467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ko-KR" altLang="en-US" sz="3600" b="1" kern="0" spc="-200" dirty="0">
                    <a:ln>
                      <a:solidFill>
                        <a:srgbClr val="FCB221"/>
                      </a:solidFill>
                    </a:ln>
                    <a:solidFill>
                      <a:srgbClr val="FCB22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이용방법</a:t>
                </a:r>
                <a:endParaRPr lang="en-US" altLang="ko-KR" sz="3600" b="1" kern="0" spc="-200" dirty="0">
                  <a:ln>
                    <a:solidFill>
                      <a:srgbClr val="FCB221"/>
                    </a:solidFill>
                  </a:ln>
                  <a:solidFill>
                    <a:srgbClr val="FCB22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42" name="해 41"/>
              <p:cNvSpPr/>
              <p:nvPr/>
            </p:nvSpPr>
            <p:spPr>
              <a:xfrm>
                <a:off x="1157287" y="1594400"/>
                <a:ext cx="609600" cy="521163"/>
              </a:xfrm>
              <a:prstGeom prst="sun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6" name="그룹 35"/>
            <p:cNvGrpSpPr/>
            <p:nvPr/>
          </p:nvGrpSpPr>
          <p:grpSpPr>
            <a:xfrm>
              <a:off x="90487" y="4363272"/>
              <a:ext cx="5346700" cy="646331"/>
              <a:chOff x="-68263" y="1507573"/>
              <a:chExt cx="5346700" cy="646331"/>
            </a:xfrm>
          </p:grpSpPr>
          <p:sp>
            <p:nvSpPr>
              <p:cNvPr id="39" name="직사각형 38"/>
              <p:cNvSpPr/>
              <p:nvPr/>
            </p:nvSpPr>
            <p:spPr>
              <a:xfrm>
                <a:off x="-68263" y="1507573"/>
                <a:ext cx="53467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ko-KR" altLang="en-US" sz="3600" b="1" kern="0" spc="-200" dirty="0" err="1">
                    <a:ln>
                      <a:solidFill>
                        <a:srgbClr val="FCB221"/>
                      </a:solidFill>
                    </a:ln>
                    <a:solidFill>
                      <a:srgbClr val="FCB22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놀이약속</a:t>
                </a:r>
                <a:endParaRPr lang="en-US" altLang="ko-KR" sz="3600" b="1" kern="0" spc="-200" dirty="0">
                  <a:ln>
                    <a:solidFill>
                      <a:srgbClr val="FCB221"/>
                    </a:solidFill>
                  </a:ln>
                  <a:solidFill>
                    <a:srgbClr val="FCB22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40" name="해 39"/>
              <p:cNvSpPr/>
              <p:nvPr/>
            </p:nvSpPr>
            <p:spPr>
              <a:xfrm>
                <a:off x="1157287" y="1594400"/>
                <a:ext cx="609600" cy="521163"/>
              </a:xfrm>
              <a:prstGeom prst="sun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7" name="모서리가 둥근 직사각형 36"/>
            <p:cNvSpPr/>
            <p:nvPr/>
          </p:nvSpPr>
          <p:spPr>
            <a:xfrm>
              <a:off x="313699" y="1502515"/>
              <a:ext cx="4582776" cy="2655327"/>
            </a:xfrm>
            <a:prstGeom prst="roundRect">
              <a:avLst/>
            </a:prstGeom>
            <a:noFill/>
            <a:ln w="38100">
              <a:solidFill>
                <a:srgbClr val="2EA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b="1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38" name="모서리가 둥근 직사각형 37"/>
            <p:cNvSpPr/>
            <p:nvPr/>
          </p:nvSpPr>
          <p:spPr>
            <a:xfrm>
              <a:off x="313699" y="4325169"/>
              <a:ext cx="4582776" cy="2655327"/>
            </a:xfrm>
            <a:prstGeom prst="roundRect">
              <a:avLst/>
            </a:prstGeom>
            <a:noFill/>
            <a:ln w="38100">
              <a:solidFill>
                <a:srgbClr val="2EA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b="1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D4D22B12-3A63-9E94-C978-AC61984C4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61" y="7076609"/>
            <a:ext cx="3400426" cy="42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72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242887" y="158068"/>
            <a:ext cx="7391400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6600" b="1" dirty="0">
                <a:solidFill>
                  <a:srgbClr val="71E448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댄스 </a:t>
            </a:r>
            <a:r>
              <a:rPr lang="ko-KR" altLang="en-US" sz="6600" b="1" dirty="0" err="1">
                <a:solidFill>
                  <a:srgbClr val="71E448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디디알</a:t>
            </a:r>
            <a:endParaRPr lang="en-US" sz="6600" b="1" dirty="0">
              <a:solidFill>
                <a:srgbClr val="71E448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1005" name="그룹 1005"/>
          <p:cNvGrpSpPr/>
          <p:nvPr/>
        </p:nvGrpSpPr>
        <p:grpSpPr>
          <a:xfrm>
            <a:off x="5191603" y="1724025"/>
            <a:ext cx="5253073" cy="5327271"/>
            <a:chOff x="307418" y="1971180"/>
            <a:chExt cx="5040201" cy="4816619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07418" y="1971180"/>
              <a:ext cx="5040201" cy="481661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329487" y="385762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사진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7682"/>
          <a:stretch/>
        </p:blipFill>
        <p:spPr>
          <a:xfrm rot="5400000">
            <a:off x="5379739" y="1910766"/>
            <a:ext cx="4876800" cy="496051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13" y="38100"/>
            <a:ext cx="2941109" cy="1800225"/>
          </a:xfrm>
          <a:prstGeom prst="rect">
            <a:avLst/>
          </a:prstGeom>
        </p:spPr>
      </p:pic>
      <p:grpSp>
        <p:nvGrpSpPr>
          <p:cNvPr id="30" name="그룹 29"/>
          <p:cNvGrpSpPr/>
          <p:nvPr/>
        </p:nvGrpSpPr>
        <p:grpSpPr>
          <a:xfrm>
            <a:off x="90487" y="1502515"/>
            <a:ext cx="5346700" cy="5477981"/>
            <a:chOff x="90487" y="1502515"/>
            <a:chExt cx="5346700" cy="5477981"/>
          </a:xfrm>
        </p:grpSpPr>
        <p:sp>
          <p:nvSpPr>
            <p:cNvPr id="31" name="TextBox 30"/>
            <p:cNvSpPr txBox="1"/>
            <p:nvPr/>
          </p:nvSpPr>
          <p:spPr>
            <a:xfrm>
              <a:off x="776287" y="5229225"/>
              <a:ext cx="381000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1.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친구와 간격을 유지해요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2.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옆 친구와 함께 박자를 맞춰요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3. 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한 번에 두 명 씩 활동해요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1487" y="2409825"/>
              <a:ext cx="419735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b="1" kern="0" spc="-200" dirty="0" err="1">
                  <a:latin typeface="굴림" panose="020B0600000101010101" pitchFamily="50" charset="-127"/>
                  <a:ea typeface="굴림" panose="020B0600000101010101" pitchFamily="50" charset="-127"/>
                </a:rPr>
                <a:t>디디알</a:t>
              </a: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 패드 위에 올라</a:t>
              </a:r>
              <a:endPara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음악에 맞추어 화면 속 화살표 방향에 따라</a:t>
              </a:r>
              <a:endPara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박자에 맞춰 신나게 리듬을 타요</a:t>
              </a:r>
              <a:r>
                <a:rPr lang="en-US" altLang="ko-KR" b="1" kern="0" spc="-200" dirty="0"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90487" y="1508930"/>
              <a:ext cx="5346700" cy="646331"/>
              <a:chOff x="-68263" y="1507573"/>
              <a:chExt cx="5346700" cy="646331"/>
            </a:xfrm>
          </p:grpSpPr>
          <p:sp>
            <p:nvSpPr>
              <p:cNvPr id="41" name="직사각형 40"/>
              <p:cNvSpPr/>
              <p:nvPr/>
            </p:nvSpPr>
            <p:spPr>
              <a:xfrm>
                <a:off x="-68263" y="1507573"/>
                <a:ext cx="53467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ko-KR" altLang="en-US" sz="3600" b="1" kern="0" spc="-200" dirty="0">
                    <a:ln>
                      <a:solidFill>
                        <a:srgbClr val="FCB221"/>
                      </a:solidFill>
                    </a:ln>
                    <a:solidFill>
                      <a:srgbClr val="FCB22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이용방법</a:t>
                </a:r>
                <a:endParaRPr lang="en-US" altLang="ko-KR" sz="3600" b="1" kern="0" spc="-200" dirty="0">
                  <a:ln>
                    <a:solidFill>
                      <a:srgbClr val="FCB221"/>
                    </a:solidFill>
                  </a:ln>
                  <a:solidFill>
                    <a:srgbClr val="FCB22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42" name="해 41"/>
              <p:cNvSpPr/>
              <p:nvPr/>
            </p:nvSpPr>
            <p:spPr>
              <a:xfrm>
                <a:off x="1157287" y="1594400"/>
                <a:ext cx="609600" cy="521163"/>
              </a:xfrm>
              <a:prstGeom prst="sun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6" name="그룹 35"/>
            <p:cNvGrpSpPr/>
            <p:nvPr/>
          </p:nvGrpSpPr>
          <p:grpSpPr>
            <a:xfrm>
              <a:off x="90487" y="4363272"/>
              <a:ext cx="5346700" cy="646331"/>
              <a:chOff x="-68263" y="1507573"/>
              <a:chExt cx="5346700" cy="646331"/>
            </a:xfrm>
          </p:grpSpPr>
          <p:sp>
            <p:nvSpPr>
              <p:cNvPr id="39" name="직사각형 38"/>
              <p:cNvSpPr/>
              <p:nvPr/>
            </p:nvSpPr>
            <p:spPr>
              <a:xfrm>
                <a:off x="-68263" y="1507573"/>
                <a:ext cx="53467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ko-KR" altLang="en-US" sz="3600" b="1" kern="0" spc="-200" dirty="0" err="1">
                    <a:ln>
                      <a:solidFill>
                        <a:srgbClr val="FCB221"/>
                      </a:solidFill>
                    </a:ln>
                    <a:solidFill>
                      <a:srgbClr val="FCB22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rPr>
                  <a:t>놀이약속</a:t>
                </a:r>
                <a:endParaRPr lang="en-US" altLang="ko-KR" sz="3600" b="1" kern="0" spc="-200" dirty="0">
                  <a:ln>
                    <a:solidFill>
                      <a:srgbClr val="FCB221"/>
                    </a:solidFill>
                  </a:ln>
                  <a:solidFill>
                    <a:srgbClr val="FCB22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40" name="해 39"/>
              <p:cNvSpPr/>
              <p:nvPr/>
            </p:nvSpPr>
            <p:spPr>
              <a:xfrm>
                <a:off x="1157287" y="1594400"/>
                <a:ext cx="609600" cy="521163"/>
              </a:xfrm>
              <a:prstGeom prst="sun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7" name="모서리가 둥근 직사각형 36"/>
            <p:cNvSpPr/>
            <p:nvPr/>
          </p:nvSpPr>
          <p:spPr>
            <a:xfrm>
              <a:off x="313699" y="1502515"/>
              <a:ext cx="4582776" cy="2655327"/>
            </a:xfrm>
            <a:prstGeom prst="roundRect">
              <a:avLst/>
            </a:prstGeom>
            <a:noFill/>
            <a:ln w="38100">
              <a:solidFill>
                <a:srgbClr val="2EA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b="1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38" name="모서리가 둥근 직사각형 37"/>
            <p:cNvSpPr/>
            <p:nvPr/>
          </p:nvSpPr>
          <p:spPr>
            <a:xfrm>
              <a:off x="313699" y="4325169"/>
              <a:ext cx="4582776" cy="2655327"/>
            </a:xfrm>
            <a:prstGeom prst="roundRect">
              <a:avLst/>
            </a:prstGeom>
            <a:noFill/>
            <a:ln w="38100">
              <a:solidFill>
                <a:srgbClr val="2EA7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b="1" dirty="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ECC62430-5272-061D-BCB3-12EC810153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61" y="7076609"/>
            <a:ext cx="3400426" cy="42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0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11"/>
          <p:cNvSpPr txBox="1"/>
          <p:nvPr/>
        </p:nvSpPr>
        <p:spPr>
          <a:xfrm>
            <a:off x="242887" y="158829"/>
            <a:ext cx="6323400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6600" b="1" kern="0" spc="-300" dirty="0">
                <a:solidFill>
                  <a:srgbClr val="71E448"/>
                </a:solidFill>
                <a:latin typeface="굴림" panose="020B0600000101010101" pitchFamily="50" charset="-127"/>
                <a:ea typeface="굴림" panose="020B0600000101010101" pitchFamily="50" charset="-127"/>
                <a:cs typeface="Yanolja Yache B" pitchFamily="34" charset="0"/>
              </a:rPr>
              <a:t>여러 가지 악기</a:t>
            </a:r>
            <a:endParaRPr lang="en-US" sz="6600" b="1" dirty="0">
              <a:solidFill>
                <a:srgbClr val="71E448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37" name="그룹 1005"/>
          <p:cNvGrpSpPr/>
          <p:nvPr/>
        </p:nvGrpSpPr>
        <p:grpSpPr>
          <a:xfrm>
            <a:off x="319087" y="1876425"/>
            <a:ext cx="3124200" cy="4953000"/>
            <a:chOff x="307418" y="1971180"/>
            <a:chExt cx="5040201" cy="4816619"/>
          </a:xfrm>
        </p:grpSpPr>
        <p:pic>
          <p:nvPicPr>
            <p:cNvPr id="38" name="Object 1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07418" y="1971180"/>
              <a:ext cx="5040201" cy="4816619"/>
            </a:xfrm>
            <a:prstGeom prst="rect">
              <a:avLst/>
            </a:prstGeom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13" y="152400"/>
            <a:ext cx="2941109" cy="1800225"/>
          </a:xfrm>
          <a:prstGeom prst="rect">
            <a:avLst/>
          </a:prstGeom>
        </p:spPr>
      </p:pic>
      <p:grpSp>
        <p:nvGrpSpPr>
          <p:cNvPr id="28" name="그룹 1005"/>
          <p:cNvGrpSpPr/>
          <p:nvPr/>
        </p:nvGrpSpPr>
        <p:grpSpPr>
          <a:xfrm>
            <a:off x="3795200" y="1876425"/>
            <a:ext cx="3124200" cy="4953000"/>
            <a:chOff x="307418" y="1971180"/>
            <a:chExt cx="5040201" cy="4816619"/>
          </a:xfrm>
        </p:grpSpPr>
        <p:pic>
          <p:nvPicPr>
            <p:cNvPr id="29" name="Object 1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07418" y="1971180"/>
              <a:ext cx="5040201" cy="4816619"/>
            </a:xfrm>
            <a:prstGeom prst="rect">
              <a:avLst/>
            </a:prstGeom>
          </p:spPr>
        </p:pic>
      </p:grpSp>
      <p:grpSp>
        <p:nvGrpSpPr>
          <p:cNvPr id="30" name="그룹 1005"/>
          <p:cNvGrpSpPr/>
          <p:nvPr/>
        </p:nvGrpSpPr>
        <p:grpSpPr>
          <a:xfrm>
            <a:off x="7271313" y="1876425"/>
            <a:ext cx="3124200" cy="4953000"/>
            <a:chOff x="307418" y="1971180"/>
            <a:chExt cx="5040201" cy="4816619"/>
          </a:xfrm>
        </p:grpSpPr>
        <p:pic>
          <p:nvPicPr>
            <p:cNvPr id="31" name="Object 1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07418" y="1971180"/>
              <a:ext cx="5040201" cy="4816619"/>
            </a:xfrm>
            <a:prstGeom prst="rect">
              <a:avLst/>
            </a:prstGeom>
          </p:spPr>
        </p:pic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6" y="2028825"/>
            <a:ext cx="2880000" cy="2922787"/>
          </a:xfrm>
          <a:prstGeom prst="rect">
            <a:avLst/>
          </a:prstGeom>
        </p:spPr>
      </p:pic>
      <p:grpSp>
        <p:nvGrpSpPr>
          <p:cNvPr id="34" name="그룹 1005"/>
          <p:cNvGrpSpPr/>
          <p:nvPr/>
        </p:nvGrpSpPr>
        <p:grpSpPr>
          <a:xfrm>
            <a:off x="437677" y="5076825"/>
            <a:ext cx="2853211" cy="1638300"/>
            <a:chOff x="-13311618" y="10114926"/>
            <a:chExt cx="7850670" cy="1733678"/>
          </a:xfrm>
        </p:grpSpPr>
        <p:pic>
          <p:nvPicPr>
            <p:cNvPr id="35" name="Object 1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311618" y="10114926"/>
              <a:ext cx="7850670" cy="1733678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352984" y="5035801"/>
            <a:ext cx="300561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발로 치는 피아노</a:t>
            </a:r>
            <a:r>
              <a:rPr lang="en-US" altLang="ko-KR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실내화를 벗고 </a:t>
            </a:r>
            <a:endParaRPr lang="en-US" altLang="ko-KR" b="1" kern="0" spc="-2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한 명 씩 피아노에 올라가서 </a:t>
            </a:r>
            <a:endParaRPr lang="en-US" altLang="ko-KR" b="1" kern="0" spc="-2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발을 이용해 피아노를 연주해요</a:t>
            </a:r>
            <a:r>
              <a: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r>
              <a:rPr lang="ko-KR" altLang="en-US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en-US" altLang="ko-KR" b="1" kern="0" spc="-200" dirty="0">
              <a:ln>
                <a:solidFill>
                  <a:srgbClr val="FCB221"/>
                </a:solidFill>
              </a:ln>
              <a:solidFill>
                <a:srgbClr val="FCB22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2"/>
          <a:stretch/>
        </p:blipFill>
        <p:spPr>
          <a:xfrm>
            <a:off x="3900488" y="2028824"/>
            <a:ext cx="2895600" cy="2922788"/>
          </a:xfrm>
          <a:prstGeom prst="rect">
            <a:avLst/>
          </a:prstGeom>
        </p:spPr>
      </p:pic>
      <p:grpSp>
        <p:nvGrpSpPr>
          <p:cNvPr id="51" name="그룹 1005"/>
          <p:cNvGrpSpPr/>
          <p:nvPr/>
        </p:nvGrpSpPr>
        <p:grpSpPr>
          <a:xfrm>
            <a:off x="3900488" y="5075436"/>
            <a:ext cx="2895600" cy="1638300"/>
            <a:chOff x="-13311618" y="10114926"/>
            <a:chExt cx="7850670" cy="1733678"/>
          </a:xfrm>
        </p:grpSpPr>
        <p:pic>
          <p:nvPicPr>
            <p:cNvPr id="52" name="Object 1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311618" y="10114926"/>
              <a:ext cx="7850670" cy="1733678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3845483" y="5035802"/>
            <a:ext cx="300561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세계 </a:t>
            </a:r>
            <a:r>
              <a:rPr lang="ko-KR" altLang="en-US" b="1" kern="0" spc="-200" dirty="0" err="1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여러나라</a:t>
            </a:r>
            <a:r>
              <a:rPr lang="ko-KR" altLang="en-US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악기</a:t>
            </a:r>
            <a:r>
              <a:rPr lang="en-US" altLang="ko-KR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의자에 바르게 앉아</a:t>
            </a:r>
            <a:endParaRPr lang="en-US" altLang="ko-KR" b="1" kern="0" spc="-2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세계 여러 나라 악기를 이용하여 다양한 소리와 리듬을 만들어요</a:t>
            </a:r>
            <a:r>
              <a: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r>
              <a:rPr lang="ko-KR" altLang="en-US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en-US" altLang="ko-KR" b="1" kern="0" spc="-200" dirty="0">
              <a:ln>
                <a:solidFill>
                  <a:srgbClr val="FCB221"/>
                </a:solidFill>
              </a:ln>
              <a:solidFill>
                <a:srgbClr val="FCB22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  <p:grpSp>
        <p:nvGrpSpPr>
          <p:cNvPr id="53" name="그룹 1005"/>
          <p:cNvGrpSpPr/>
          <p:nvPr/>
        </p:nvGrpSpPr>
        <p:grpSpPr>
          <a:xfrm>
            <a:off x="7405687" y="5071368"/>
            <a:ext cx="2853211" cy="1638300"/>
            <a:chOff x="-13311618" y="10114926"/>
            <a:chExt cx="7850670" cy="1733678"/>
          </a:xfrm>
        </p:grpSpPr>
        <p:pic>
          <p:nvPicPr>
            <p:cNvPr id="54" name="Object 1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311618" y="10114926"/>
              <a:ext cx="7850670" cy="1733678"/>
            </a:xfrm>
            <a:prstGeom prst="rect">
              <a:avLst/>
            </a:prstGeom>
          </p:spPr>
        </p:pic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5" y="2028824"/>
            <a:ext cx="2853211" cy="292278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337982" y="5035801"/>
            <a:ext cx="300561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현악기</a:t>
            </a:r>
            <a:r>
              <a:rPr lang="en-US" altLang="ko-KR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활을 이용해 </a:t>
            </a:r>
            <a:endParaRPr lang="en-US" altLang="ko-KR" b="1" kern="0" spc="-2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소리를 내는 현악기를 </a:t>
            </a:r>
            <a:endParaRPr lang="en-US" altLang="ko-KR" b="1" kern="0" spc="-2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바른 자세로 연주해요</a:t>
            </a:r>
            <a:r>
              <a: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r>
              <a:rPr lang="ko-KR" altLang="en-US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en-US" altLang="ko-KR" b="1" kern="0" spc="-200" dirty="0">
              <a:ln>
                <a:solidFill>
                  <a:srgbClr val="FCB221"/>
                </a:solidFill>
              </a:ln>
              <a:solidFill>
                <a:srgbClr val="FCB22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>
              <a:lnSpc>
                <a:spcPct val="150000"/>
              </a:lnSpc>
            </a:pP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60152F1-89F6-37CE-9DF0-8858F4AC12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61" y="7076609"/>
            <a:ext cx="3400426" cy="42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8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1005"/>
          <p:cNvGrpSpPr/>
          <p:nvPr/>
        </p:nvGrpSpPr>
        <p:grpSpPr>
          <a:xfrm>
            <a:off x="336759" y="1695217"/>
            <a:ext cx="3423616" cy="5440734"/>
            <a:chOff x="307418" y="1971180"/>
            <a:chExt cx="5040201" cy="4816619"/>
          </a:xfrm>
        </p:grpSpPr>
        <p:pic>
          <p:nvPicPr>
            <p:cNvPr id="25" name="Object 1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07418" y="1971180"/>
              <a:ext cx="5040201" cy="4816619"/>
            </a:xfrm>
            <a:prstGeom prst="rect">
              <a:avLst/>
            </a:prstGeom>
          </p:spPr>
        </p:pic>
      </p:grpSp>
      <p:sp>
        <p:nvSpPr>
          <p:cNvPr id="26" name="Object 11"/>
          <p:cNvSpPr txBox="1"/>
          <p:nvPr/>
        </p:nvSpPr>
        <p:spPr>
          <a:xfrm>
            <a:off x="242887" y="158829"/>
            <a:ext cx="6323400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6600" b="1" kern="0" spc="-300" dirty="0">
                <a:solidFill>
                  <a:srgbClr val="71E448"/>
                </a:solidFill>
                <a:latin typeface="굴림" panose="020B0600000101010101" pitchFamily="50" charset="-127"/>
                <a:ea typeface="굴림" panose="020B0600000101010101" pitchFamily="50" charset="-127"/>
                <a:cs typeface="Yanolja Yache B" pitchFamily="34" charset="0"/>
              </a:rPr>
              <a:t>여러 가지 악기</a:t>
            </a:r>
            <a:endParaRPr lang="en-US" sz="6600" b="1" dirty="0">
              <a:solidFill>
                <a:srgbClr val="71E448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37" name="그룹 1005"/>
          <p:cNvGrpSpPr/>
          <p:nvPr/>
        </p:nvGrpSpPr>
        <p:grpSpPr>
          <a:xfrm>
            <a:off x="3837658" y="1702737"/>
            <a:ext cx="3117767" cy="5373872"/>
            <a:chOff x="307418" y="1971180"/>
            <a:chExt cx="5040201" cy="4816619"/>
          </a:xfrm>
        </p:grpSpPr>
        <p:pic>
          <p:nvPicPr>
            <p:cNvPr id="38" name="Object 1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07418" y="1971180"/>
              <a:ext cx="5040201" cy="4816619"/>
            </a:xfrm>
            <a:prstGeom prst="rect">
              <a:avLst/>
            </a:prstGeom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13" y="152400"/>
            <a:ext cx="2941109" cy="1800225"/>
          </a:xfrm>
          <a:prstGeom prst="rect">
            <a:avLst/>
          </a:prstGeom>
        </p:spPr>
      </p:pic>
      <p:grpSp>
        <p:nvGrpSpPr>
          <p:cNvPr id="34" name="그룹 1005"/>
          <p:cNvGrpSpPr/>
          <p:nvPr/>
        </p:nvGrpSpPr>
        <p:grpSpPr>
          <a:xfrm>
            <a:off x="395287" y="5457825"/>
            <a:ext cx="3259087" cy="1566098"/>
            <a:chOff x="-13311618" y="10114926"/>
            <a:chExt cx="7850670" cy="1733678"/>
          </a:xfrm>
        </p:grpSpPr>
        <p:pic>
          <p:nvPicPr>
            <p:cNvPr id="35" name="Object 1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311618" y="10114926"/>
              <a:ext cx="7850670" cy="1733678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447206" y="5322283"/>
            <a:ext cx="3181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우리나라 </a:t>
            </a:r>
            <a:r>
              <a:rPr lang="ko-KR" altLang="en-US" b="1" kern="0" spc="-200" dirty="0" err="1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악기방</a:t>
            </a:r>
            <a:r>
              <a:rPr lang="en-US" altLang="ko-KR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우리 나라 악기들을 연주해 보아요</a:t>
            </a:r>
            <a:r>
              <a: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*  </a:t>
            </a: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북과 북채는 악기 </a:t>
            </a:r>
            <a:r>
              <a:rPr lang="ko-KR" altLang="en-US" b="1" kern="0" spc="-200" dirty="0" err="1">
                <a:latin typeface="굴림" panose="020B0600000101010101" pitchFamily="50" charset="-127"/>
                <a:ea typeface="굴림" panose="020B0600000101010101" pitchFamily="50" charset="-127"/>
              </a:rPr>
              <a:t>연주에만</a:t>
            </a: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 사용해요</a:t>
            </a:r>
            <a:r>
              <a: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dirty="0"/>
          </a:p>
        </p:txBody>
      </p:sp>
      <p:grpSp>
        <p:nvGrpSpPr>
          <p:cNvPr id="53" name="그룹 1005"/>
          <p:cNvGrpSpPr/>
          <p:nvPr/>
        </p:nvGrpSpPr>
        <p:grpSpPr>
          <a:xfrm>
            <a:off x="3951254" y="5434311"/>
            <a:ext cx="2890573" cy="1589612"/>
            <a:chOff x="-13311618" y="10114926"/>
            <a:chExt cx="7850670" cy="1733678"/>
          </a:xfrm>
        </p:grpSpPr>
        <p:pic>
          <p:nvPicPr>
            <p:cNvPr id="54" name="Object 1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311618" y="10114926"/>
              <a:ext cx="7850670" cy="1733678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3805183" y="5381625"/>
            <a:ext cx="3161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다양한 악기</a:t>
            </a:r>
            <a:r>
              <a:rPr lang="en-US" altLang="ko-KR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다양한 악기를 연주하면서 만들어지는 </a:t>
            </a:r>
            <a:endParaRPr lang="en-US" altLang="ko-KR" b="1" kern="0" spc="-2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특유의 소리를 들어요</a:t>
            </a:r>
            <a:r>
              <a: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dirty="0"/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1" y="1999848"/>
            <a:ext cx="3080069" cy="3381777"/>
          </a:xfrm>
          <a:prstGeom prst="rect">
            <a:avLst/>
          </a:prstGeom>
        </p:spPr>
      </p:pic>
      <p:pic>
        <p:nvPicPr>
          <p:cNvPr id="32" name="그림 31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7" y="2028423"/>
            <a:ext cx="2875644" cy="335320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36A587F-DB76-688D-DCDE-E6EDDEE270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61" y="7076609"/>
            <a:ext cx="3400426" cy="420426"/>
          </a:xfrm>
          <a:prstGeom prst="rect">
            <a:avLst/>
          </a:prstGeom>
        </p:spPr>
      </p:pic>
      <p:pic>
        <p:nvPicPr>
          <p:cNvPr id="19" name="Object 1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23735" y="1981802"/>
            <a:ext cx="3423616" cy="5094807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7"/>
          <a:srcRect l="15263" t="13958" r="21874" b="6205"/>
          <a:stretch>
            <a:fillRect/>
          </a:stretch>
        </p:blipFill>
        <p:spPr>
          <a:xfrm>
            <a:off x="7121078" y="2257425"/>
            <a:ext cx="3245330" cy="312420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29" name="그룹 1005"/>
          <p:cNvGrpSpPr/>
          <p:nvPr/>
        </p:nvGrpSpPr>
        <p:grpSpPr>
          <a:xfrm>
            <a:off x="7162892" y="5457825"/>
            <a:ext cx="3161700" cy="1566098"/>
            <a:chOff x="-13311618" y="10114926"/>
            <a:chExt cx="7850670" cy="1733678"/>
          </a:xfrm>
        </p:grpSpPr>
        <p:pic>
          <p:nvPicPr>
            <p:cNvPr id="30" name="Object 1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311618" y="10114926"/>
              <a:ext cx="7850670" cy="1733678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7106040" y="5381625"/>
            <a:ext cx="31617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n>
                  <a:solidFill>
                    <a:srgbClr val="FCB221"/>
                  </a:solidFill>
                </a:ln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마림바</a:t>
            </a:r>
          </a:p>
          <a:p>
            <a:pPr algn="ctr">
              <a:lnSpc>
                <a:spcPct val="150000"/>
              </a:lnSpc>
            </a:pPr>
            <a:r>
              <a: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4</a:t>
            </a: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개의 </a:t>
            </a:r>
            <a:r>
              <a:rPr lang="ko-KR" altLang="en-US" b="1" kern="0" spc="-200" dirty="0" err="1">
                <a:latin typeface="굴림" panose="020B0600000101010101" pitchFamily="50" charset="-127"/>
                <a:ea typeface="굴림" panose="020B0600000101010101" pitchFamily="50" charset="-127"/>
              </a:rPr>
              <a:t>말렛을</a:t>
            </a: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 이용하여 </a:t>
            </a:r>
            <a:endParaRPr lang="en-US" altLang="ko-KR" b="1" kern="0" spc="-2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건반을 쳐서  연주해 보아요</a:t>
            </a:r>
            <a:r>
              <a:rPr lang="en-US" altLang="ko-KR" b="1" kern="0" spc="-200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6012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17689" y="1647825"/>
            <a:ext cx="9883598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ko-KR" altLang="en-US" sz="6000" b="1" kern="0" spc="-400" dirty="0"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  즐겁고 안전한</a:t>
            </a:r>
            <a:r>
              <a:rPr lang="en-US" altLang="ko-KR" sz="6000" b="1" kern="0" spc="-400" dirty="0">
                <a:solidFill>
                  <a:srgbClr val="FCB221"/>
                </a:solidFill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sz="6000" b="1" kern="0" spc="-400" dirty="0">
                <a:solidFill>
                  <a:srgbClr val="2EA711"/>
                </a:solidFill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체험을 해요 </a:t>
            </a:r>
            <a:r>
              <a:rPr lang="en-US" altLang="ko-KR" sz="6000" b="1" kern="0" spc="-400" dirty="0">
                <a:solidFill>
                  <a:srgbClr val="2EA711"/>
                </a:solidFill>
                <a:latin typeface="굴림" panose="020B0600000101010101" pitchFamily="50" charset="-127"/>
                <a:ea typeface="굴림" panose="020B0600000101010101" pitchFamily="50" charset="-127"/>
                <a:cs typeface="함초롬돋움" panose="020B0604000101010101" pitchFamily="50" charset="-127"/>
              </a:rPr>
              <a:t>!</a:t>
            </a:r>
            <a:endParaRPr lang="en-US" altLang="ko-KR" sz="6000" b="1" dirty="0">
              <a:solidFill>
                <a:srgbClr val="2EA711"/>
              </a:solidFill>
              <a:latin typeface="굴림" panose="020B0600000101010101" pitchFamily="50" charset="-127"/>
              <a:ea typeface="굴림" panose="020B0600000101010101" pitchFamily="50" charset="-127"/>
              <a:cs typeface="함초롬돋움" panose="020B0604000101010101" pitchFamily="50" charset="-127"/>
            </a:endParaRPr>
          </a:p>
        </p:txBody>
      </p:sp>
      <p:grpSp>
        <p:nvGrpSpPr>
          <p:cNvPr id="1007" name="그룹 1007"/>
          <p:cNvGrpSpPr/>
          <p:nvPr/>
        </p:nvGrpSpPr>
        <p:grpSpPr>
          <a:xfrm>
            <a:off x="0" y="5838825"/>
            <a:ext cx="10696574" cy="1724025"/>
            <a:chOff x="-119468" y="5648675"/>
            <a:chExt cx="10814706" cy="2130613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0CF44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9468" y="5648675"/>
              <a:ext cx="10814706" cy="2130613"/>
            </a:xfrm>
            <a:prstGeom prst="rect">
              <a:avLst/>
            </a:prstGeom>
          </p:spPr>
        </p:pic>
      </p:grpSp>
      <p:sp>
        <p:nvSpPr>
          <p:cNvPr id="2" name="구름 1"/>
          <p:cNvSpPr/>
          <p:nvPr/>
        </p:nvSpPr>
        <p:spPr>
          <a:xfrm rot="419783">
            <a:off x="1968505" y="487636"/>
            <a:ext cx="1738313" cy="91440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구름 12"/>
          <p:cNvSpPr/>
          <p:nvPr/>
        </p:nvSpPr>
        <p:spPr>
          <a:xfrm rot="419783">
            <a:off x="9811365" y="1182584"/>
            <a:ext cx="1319755" cy="79456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구름 13"/>
          <p:cNvSpPr/>
          <p:nvPr/>
        </p:nvSpPr>
        <p:spPr>
          <a:xfrm rot="419783">
            <a:off x="2310878" y="4444275"/>
            <a:ext cx="1509946" cy="96627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구름 15"/>
          <p:cNvSpPr/>
          <p:nvPr/>
        </p:nvSpPr>
        <p:spPr>
          <a:xfrm rot="419783">
            <a:off x="3612278" y="-408403"/>
            <a:ext cx="1509946" cy="96627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해 14"/>
          <p:cNvSpPr/>
          <p:nvPr/>
        </p:nvSpPr>
        <p:spPr>
          <a:xfrm rot="1626692">
            <a:off x="-1014413" y="-1134934"/>
            <a:ext cx="2819400" cy="2959046"/>
          </a:xfrm>
          <a:prstGeom prst="sun">
            <a:avLst/>
          </a:prstGeom>
          <a:solidFill>
            <a:srgbClr val="FCB221"/>
          </a:solidFill>
          <a:ln>
            <a:solidFill>
              <a:srgbClr val="FCB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00" y="3407703"/>
            <a:ext cx="6088187" cy="372652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4948B2A-33B0-9BA9-8C5A-3818A16643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7285" y="156704"/>
            <a:ext cx="4802069" cy="64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66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269</Words>
  <Application>Microsoft Office PowerPoint</Application>
  <PresentationFormat>사용자 지정</PresentationFormat>
  <Paragraphs>67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2" baseType="lpstr">
      <vt:lpstr>굴림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User</cp:lastModifiedBy>
  <cp:revision>76</cp:revision>
  <dcterms:created xsi:type="dcterms:W3CDTF">2023-03-08T09:46:58Z</dcterms:created>
  <dcterms:modified xsi:type="dcterms:W3CDTF">2026-05-11T08:02:25Z</dcterms:modified>
</cp:coreProperties>
</file>